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9"/>
  </p:notesMasterIdLst>
  <p:handoutMasterIdLst>
    <p:handoutMasterId r:id="rId30"/>
  </p:handoutMasterIdLst>
  <p:sldIdLst>
    <p:sldId id="334" r:id="rId2"/>
    <p:sldId id="349" r:id="rId3"/>
    <p:sldId id="350" r:id="rId4"/>
    <p:sldId id="351" r:id="rId5"/>
    <p:sldId id="338" r:id="rId6"/>
    <p:sldId id="337" r:id="rId7"/>
    <p:sldId id="322" r:id="rId8"/>
    <p:sldId id="324" r:id="rId9"/>
    <p:sldId id="336" r:id="rId10"/>
    <p:sldId id="327" r:id="rId11"/>
    <p:sldId id="340" r:id="rId12"/>
    <p:sldId id="341" r:id="rId13"/>
    <p:sldId id="342" r:id="rId14"/>
    <p:sldId id="344" r:id="rId15"/>
    <p:sldId id="345" r:id="rId16"/>
    <p:sldId id="339" r:id="rId17"/>
    <p:sldId id="347" r:id="rId18"/>
    <p:sldId id="352" r:id="rId19"/>
    <p:sldId id="348" r:id="rId20"/>
    <p:sldId id="354" r:id="rId21"/>
    <p:sldId id="355" r:id="rId22"/>
    <p:sldId id="356" r:id="rId23"/>
    <p:sldId id="357" r:id="rId24"/>
    <p:sldId id="358" r:id="rId25"/>
    <p:sldId id="343" r:id="rId26"/>
    <p:sldId id="353" r:id="rId27"/>
    <p:sldId id="332" r:id="rId28"/>
  </p:sldIdLst>
  <p:sldSz cx="9906000" cy="6858000" type="A4"/>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CBAD37-C9B3-6747-8073-6F788367253A}">
          <p14:sldIdLst>
            <p14:sldId id="334"/>
            <p14:sldId id="349"/>
            <p14:sldId id="350"/>
            <p14:sldId id="351"/>
            <p14:sldId id="338"/>
            <p14:sldId id="337"/>
            <p14:sldId id="322"/>
            <p14:sldId id="324"/>
            <p14:sldId id="336"/>
            <p14:sldId id="327"/>
            <p14:sldId id="340"/>
            <p14:sldId id="341"/>
            <p14:sldId id="342"/>
            <p14:sldId id="344"/>
            <p14:sldId id="345"/>
            <p14:sldId id="339"/>
            <p14:sldId id="347"/>
            <p14:sldId id="352"/>
            <p14:sldId id="348"/>
            <p14:sldId id="354"/>
            <p14:sldId id="355"/>
            <p14:sldId id="356"/>
            <p14:sldId id="357"/>
            <p14:sldId id="358"/>
            <p14:sldId id="343"/>
            <p14:sldId id="353"/>
            <p14:sldId id="33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0082BE"/>
    <a:srgbClr val="0D6DB0"/>
    <a:srgbClr val="3C3C3C"/>
    <a:srgbClr val="000000"/>
    <a:srgbClr val="0082E5"/>
    <a:srgbClr val="2D2D2D"/>
    <a:srgbClr val="383838"/>
    <a:srgbClr val="00B4FF"/>
    <a:srgbClr val="14A3FF"/>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3" autoAdjust="0"/>
    <p:restoredTop sz="99822" autoAdjust="0"/>
  </p:normalViewPr>
  <p:slideViewPr>
    <p:cSldViewPr snapToGrid="0">
      <p:cViewPr varScale="1">
        <p:scale>
          <a:sx n="100" d="100"/>
          <a:sy n="100" d="100"/>
        </p:scale>
        <p:origin x="102" y="28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103" d="100"/>
          <a:sy n="103" d="100"/>
        </p:scale>
        <p:origin x="-738" y="-102"/>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1D56B5C-6F66-5D47-95A4-CB19FCA2BF67}" type="datetimeFigureOut">
              <a:rPr lang="en-US" smtClean="0"/>
              <a:pPr/>
              <a:t>9/18/2015</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CC7EE8D6-9979-224E-A1E8-5D79C74AA17F}" type="slidenum">
              <a:rPr lang="en-US" smtClean="0"/>
              <a:pPr/>
              <a:t>‹nº›</a:t>
            </a:fld>
            <a:endParaRPr lang="en-US"/>
          </a:p>
        </p:txBody>
      </p:sp>
    </p:spTree>
    <p:extLst>
      <p:ext uri="{BB962C8B-B14F-4D97-AF65-F5344CB8AC3E}">
        <p14:creationId xmlns:p14="http://schemas.microsoft.com/office/powerpoint/2010/main" val="577479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B5DF3149-2F99-934A-B523-388F8C453422}" type="datetimeFigureOut">
              <a:rPr lang="en-US" smtClean="0"/>
              <a:pPr/>
              <a:t>9/18/2015</a:t>
            </a:fld>
            <a:endParaRPr lang="en-US"/>
          </a:p>
        </p:txBody>
      </p:sp>
      <p:sp>
        <p:nvSpPr>
          <p:cNvPr id="4" name="Slide Image Placeholder 3"/>
          <p:cNvSpPr>
            <a:spLocks noGrp="1" noRot="1" noChangeAspect="1"/>
          </p:cNvSpPr>
          <p:nvPr>
            <p:ph type="sldImg" idx="2"/>
          </p:nvPr>
        </p:nvSpPr>
        <p:spPr>
          <a:xfrm>
            <a:off x="2749550" y="525463"/>
            <a:ext cx="37973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A4556B8C-3589-DE40-B581-289AA5A5D79C}" type="slidenum">
              <a:rPr lang="en-US" smtClean="0"/>
              <a:pPr/>
              <a:t>‹nº›</a:t>
            </a:fld>
            <a:endParaRPr lang="en-US"/>
          </a:p>
        </p:txBody>
      </p:sp>
    </p:spTree>
    <p:extLst>
      <p:ext uri="{BB962C8B-B14F-4D97-AF65-F5344CB8AC3E}">
        <p14:creationId xmlns:p14="http://schemas.microsoft.com/office/powerpoint/2010/main" val="20575006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 capa">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C:\Users\lucas.gini\Desktop\Untitled-1-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1" cy="683895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type="body" sz="quarter" idx="11" hasCustomPrompt="1"/>
          </p:nvPr>
        </p:nvSpPr>
        <p:spPr>
          <a:xfrm>
            <a:off x="703130" y="6037018"/>
            <a:ext cx="1628642" cy="538162"/>
          </a:xfrm>
        </p:spPr>
        <p:txBody>
          <a:bodyPr>
            <a:normAutofit/>
          </a:bodyPr>
          <a:lstStyle>
            <a:lvl1pPr marL="0" indent="0">
              <a:buNone/>
              <a:defRPr sz="1400">
                <a:solidFill>
                  <a:srgbClr val="0082BE"/>
                </a:solidFill>
              </a:defRPr>
            </a:lvl1pPr>
          </a:lstStyle>
          <a:p>
            <a:pPr lvl="0"/>
            <a:r>
              <a:rPr lang="en-US" dirty="0" smtClean="0"/>
              <a:t>Data</a:t>
            </a:r>
            <a:endParaRPr lang="en-US" dirty="0"/>
          </a:p>
        </p:txBody>
      </p:sp>
      <p:sp>
        <p:nvSpPr>
          <p:cNvPr id="10" name="Text Placeholder 2"/>
          <p:cNvSpPr>
            <a:spLocks noGrp="1"/>
          </p:cNvSpPr>
          <p:nvPr>
            <p:ph type="body" sz="quarter" idx="10" hasCustomPrompt="1"/>
          </p:nvPr>
        </p:nvSpPr>
        <p:spPr>
          <a:xfrm>
            <a:off x="699956" y="5724039"/>
            <a:ext cx="7991369" cy="313347"/>
          </a:xfrm>
        </p:spPr>
        <p:txBody>
          <a:bodyPr/>
          <a:lstStyle>
            <a:lvl1pPr marL="0" indent="0">
              <a:buNone/>
              <a:defRPr/>
            </a:lvl1pPr>
          </a:lstStyle>
          <a:p>
            <a:pPr lvl="0"/>
            <a:r>
              <a:rPr lang="en-US" dirty="0" smtClean="0"/>
              <a:t>Nome da </a:t>
            </a:r>
            <a:r>
              <a:rPr lang="en-US" dirty="0" err="1" smtClean="0"/>
              <a:t>apresentação</a:t>
            </a:r>
            <a:endParaRPr lang="en-US" dirty="0"/>
          </a:p>
        </p:txBody>
      </p:sp>
      <p:pic>
        <p:nvPicPr>
          <p:cNvPr id="3" name="Picture 2"/>
          <p:cNvPicPr>
            <a:picLocks noChangeAspect="1"/>
          </p:cNvPicPr>
          <p:nvPr userDrawn="1"/>
        </p:nvPicPr>
        <p:blipFill>
          <a:blip r:embed="rId3"/>
          <a:stretch>
            <a:fillRect/>
          </a:stretch>
        </p:blipFill>
        <p:spPr>
          <a:xfrm>
            <a:off x="0" y="5103521"/>
            <a:ext cx="9906000" cy="342900"/>
          </a:xfrm>
          <a:prstGeom prst="rect">
            <a:avLst/>
          </a:prstGeom>
        </p:spPr>
      </p:pic>
    </p:spTree>
    <p:extLst>
      <p:ext uri="{BB962C8B-B14F-4D97-AF65-F5344CB8AC3E}">
        <p14:creationId xmlns:p14="http://schemas.microsoft.com/office/powerpoint/2010/main" val="16406294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 branco - generico 2 (azul escuro)">
    <p:spTree>
      <p:nvGrpSpPr>
        <p:cNvPr id="1" name=""/>
        <p:cNvGrpSpPr/>
        <p:nvPr/>
      </p:nvGrpSpPr>
      <p:grpSpPr>
        <a:xfrm>
          <a:off x="0" y="0"/>
          <a:ext cx="0" cy="0"/>
          <a:chOff x="0" y="0"/>
          <a:chExt cx="0" cy="0"/>
        </a:xfrm>
      </p:grpSpPr>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4" name="Espaço Reservado para Conteúdo 10"/>
          <p:cNvSpPr>
            <a:spLocks noGrp="1"/>
          </p:cNvSpPr>
          <p:nvPr>
            <p:ph sz="quarter" idx="17" hasCustomPrompt="1"/>
          </p:nvPr>
        </p:nvSpPr>
        <p:spPr>
          <a:xfrm>
            <a:off x="541370" y="1119215"/>
            <a:ext cx="8818530" cy="546100"/>
          </a:xfrm>
        </p:spPr>
        <p:txBody>
          <a:bodyPr/>
          <a:lstStyle>
            <a:lvl1pPr marL="0" indent="0">
              <a:buNone/>
              <a:defRPr sz="1200">
                <a:solidFill>
                  <a:srgbClr val="2D2D2D"/>
                </a:solidFill>
              </a:defRPr>
            </a:lvl1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porta </a:t>
            </a:r>
            <a:r>
              <a:rPr lang="pt-BR" dirty="0" err="1" smtClean="0"/>
              <a:t>bibendum</a:t>
            </a:r>
            <a:r>
              <a:rPr lang="pt-BR" dirty="0" smtClean="0"/>
              <a:t> </a:t>
            </a:r>
            <a:r>
              <a:rPr lang="pt-BR" dirty="0" err="1" smtClean="0"/>
              <a:t>nisl</a:t>
            </a:r>
            <a:r>
              <a:rPr lang="pt-BR" dirty="0" smtClean="0"/>
              <a:t>, </a:t>
            </a:r>
            <a:r>
              <a:rPr lang="pt-BR" dirty="0" err="1" smtClean="0"/>
              <a:t>at</a:t>
            </a:r>
            <a:r>
              <a:rPr lang="pt-BR" dirty="0" smtClean="0"/>
              <a:t> </a:t>
            </a:r>
            <a:r>
              <a:rPr lang="pt-BR" dirty="0" err="1" smtClean="0"/>
              <a:t>pretium</a:t>
            </a:r>
            <a:r>
              <a:rPr lang="pt-BR" dirty="0" smtClean="0"/>
              <a:t> magna </a:t>
            </a:r>
            <a:r>
              <a:rPr lang="pt-BR" dirty="0" err="1" smtClean="0"/>
              <a:t>placerat</a:t>
            </a:r>
            <a:r>
              <a:rPr lang="pt-BR" dirty="0" smtClean="0"/>
              <a:t> id</a:t>
            </a:r>
          </a:p>
          <a:p>
            <a:pPr lvl="0"/>
            <a:endParaRPr lang="pt-BR" dirty="0"/>
          </a:p>
        </p:txBody>
      </p:sp>
      <p:sp>
        <p:nvSpPr>
          <p:cNvPr id="26" name="Espaço Reservado para Texto 2"/>
          <p:cNvSpPr>
            <a:spLocks noGrp="1"/>
          </p:cNvSpPr>
          <p:nvPr>
            <p:ph type="body" sz="quarter" idx="14" hasCustomPrompt="1"/>
          </p:nvPr>
        </p:nvSpPr>
        <p:spPr>
          <a:xfrm>
            <a:off x="551787" y="511097"/>
            <a:ext cx="8808113" cy="605518"/>
          </a:xfrm>
        </p:spPr>
        <p:txBody>
          <a:bodyPr>
            <a:normAutofit/>
          </a:bodyPr>
          <a:lstStyle>
            <a:lvl1pPr marL="0" indent="0">
              <a:buNone/>
              <a:defRPr sz="2800">
                <a:solidFill>
                  <a:srgbClr val="0082BE"/>
                </a:solidFill>
              </a:defRPr>
            </a:lvl1pPr>
          </a:lstStyle>
          <a:p>
            <a:pPr lvl="0"/>
            <a:r>
              <a:rPr lang="pt-BR" sz="2800" dirty="0" smtClean="0"/>
              <a:t>Título</a:t>
            </a:r>
            <a:endParaRPr lang="pt-BR" dirty="0"/>
          </a:p>
        </p:txBody>
      </p:sp>
      <p:sp>
        <p:nvSpPr>
          <p:cNvPr id="28" name="Text Placeholder 2"/>
          <p:cNvSpPr>
            <a:spLocks noGrp="1"/>
          </p:cNvSpPr>
          <p:nvPr>
            <p:ph idx="1" hasCustomPrompt="1"/>
          </p:nvPr>
        </p:nvSpPr>
        <p:spPr>
          <a:xfrm>
            <a:off x="534520" y="2070101"/>
            <a:ext cx="8838080" cy="3708399"/>
          </a:xfrm>
          <a:prstGeom prst="rect">
            <a:avLst/>
          </a:prstGeom>
        </p:spPr>
        <p:txBody>
          <a:bodyPr vert="horz" lIns="91440" tIns="45720" rIns="91440" bIns="45720" rtlCol="0">
            <a:normAutofit/>
          </a:bodyPr>
          <a:lstStyle>
            <a:lvl1pPr marL="457200" indent="-457200">
              <a:buClr>
                <a:srgbClr val="0082E5"/>
              </a:buClr>
              <a:buFont typeface="Arial"/>
              <a:buChar char="•"/>
              <a:defRPr sz="1800">
                <a:solidFill>
                  <a:srgbClr val="000000"/>
                </a:solidFill>
              </a:defRPr>
            </a:lvl1pPr>
            <a:lvl2pPr>
              <a:buClr>
                <a:srgbClr val="0082E5"/>
              </a:buClr>
              <a:defRPr/>
            </a:lvl2pPr>
            <a:lvl3pPr>
              <a:buClr>
                <a:srgbClr val="0082E5"/>
              </a:buClr>
              <a:defRPr/>
            </a:lvl3pPr>
            <a:lvl4pPr>
              <a:buClr>
                <a:srgbClr val="0082E5"/>
              </a:buClr>
              <a:defRPr/>
            </a:lvl4pPr>
            <a:lvl5pPr>
              <a:buClr>
                <a:srgbClr val="0082E5"/>
              </a:buClr>
              <a:defRPr/>
            </a:lvl5pPr>
          </a:lstStyle>
          <a:p>
            <a:pPr lvl="0"/>
            <a:r>
              <a:rPr lang="en-US" dirty="0" err="1" smtClean="0"/>
              <a:t>Texto</a:t>
            </a:r>
            <a:r>
              <a:rPr lang="en-US" dirty="0" smtClean="0"/>
              <a:t>, </a:t>
            </a:r>
            <a:r>
              <a:rPr lang="en-US" dirty="0" err="1" smtClean="0"/>
              <a:t>gráfico</a:t>
            </a:r>
            <a:r>
              <a:rPr lang="en-US" dirty="0" smtClean="0"/>
              <a:t> </a:t>
            </a:r>
            <a:r>
              <a:rPr lang="en-US" dirty="0" err="1" smtClean="0"/>
              <a:t>ou</a:t>
            </a:r>
            <a:r>
              <a:rPr lang="en-US" dirty="0" smtClean="0"/>
              <a:t> </a:t>
            </a:r>
            <a:r>
              <a:rPr lang="en-US" dirty="0" err="1" smtClean="0"/>
              <a:t>tabela</a:t>
            </a:r>
            <a:endParaRPr lang="en-US" dirty="0" smtClean="0"/>
          </a:p>
        </p:txBody>
      </p:sp>
      <p:pic>
        <p:nvPicPr>
          <p:cNvPr id="9" name="Imagem 8"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377523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 - branco - generico 3 (azul escuro)">
    <p:spTree>
      <p:nvGrpSpPr>
        <p:cNvPr id="1" name=""/>
        <p:cNvGrpSpPr/>
        <p:nvPr/>
      </p:nvGrpSpPr>
      <p:grpSpPr>
        <a:xfrm>
          <a:off x="0" y="0"/>
          <a:ext cx="0" cy="0"/>
          <a:chOff x="0" y="0"/>
          <a:chExt cx="0" cy="0"/>
        </a:xfrm>
      </p:grpSpPr>
      <p:sp>
        <p:nvSpPr>
          <p:cNvPr id="21"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7" name="Text Placeholder 2"/>
          <p:cNvSpPr>
            <a:spLocks noGrp="1"/>
          </p:cNvSpPr>
          <p:nvPr>
            <p:ph type="body" idx="1" hasCustomPrompt="1"/>
          </p:nvPr>
        </p:nvSpPr>
        <p:spPr>
          <a:xfrm>
            <a:off x="543983" y="1215595"/>
            <a:ext cx="4132541" cy="442457"/>
          </a:xfrm>
        </p:spPr>
        <p:txBody>
          <a:bodyPr anchor="b">
            <a:normAutofit/>
          </a:bodyPr>
          <a:lstStyle>
            <a:lvl1pPr marL="0" indent="0">
              <a:buNone/>
              <a:defRPr sz="1800" b="0">
                <a:solidFill>
                  <a:srgbClr val="3C3C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Subtítulo</a:t>
            </a:r>
          </a:p>
        </p:txBody>
      </p:sp>
      <p:sp>
        <p:nvSpPr>
          <p:cNvPr id="28" name="Espaço Reservado para Texto 2"/>
          <p:cNvSpPr>
            <a:spLocks noGrp="1"/>
          </p:cNvSpPr>
          <p:nvPr>
            <p:ph type="body" sz="quarter" idx="14" hasCustomPrompt="1"/>
          </p:nvPr>
        </p:nvSpPr>
        <p:spPr>
          <a:xfrm>
            <a:off x="551787" y="511097"/>
            <a:ext cx="8808113" cy="605518"/>
          </a:xfrm>
        </p:spPr>
        <p:txBody>
          <a:bodyPr>
            <a:normAutofit/>
          </a:bodyPr>
          <a:lstStyle>
            <a:lvl1pPr marL="0" indent="0">
              <a:buNone/>
              <a:defRPr sz="2800">
                <a:solidFill>
                  <a:srgbClr val="0082BE"/>
                </a:solidFill>
              </a:defRPr>
            </a:lvl1pPr>
          </a:lstStyle>
          <a:p>
            <a:pPr lvl="0"/>
            <a:r>
              <a:rPr lang="pt-BR" sz="2800" dirty="0" smtClean="0"/>
              <a:t>Título</a:t>
            </a:r>
            <a:endParaRPr lang="pt-BR" dirty="0"/>
          </a:p>
        </p:txBody>
      </p:sp>
      <p:sp>
        <p:nvSpPr>
          <p:cNvPr id="30" name="Text Placeholder 2"/>
          <p:cNvSpPr>
            <a:spLocks noGrp="1"/>
          </p:cNvSpPr>
          <p:nvPr>
            <p:ph type="body" idx="21" hasCustomPrompt="1"/>
          </p:nvPr>
        </p:nvSpPr>
        <p:spPr>
          <a:xfrm>
            <a:off x="5242983" y="1215595"/>
            <a:ext cx="4132541" cy="442457"/>
          </a:xfrm>
        </p:spPr>
        <p:txBody>
          <a:bodyPr anchor="b">
            <a:normAutofit/>
          </a:bodyPr>
          <a:lstStyle>
            <a:lvl1pPr marL="0" indent="0">
              <a:buNone/>
              <a:defRPr sz="1800" b="0">
                <a:solidFill>
                  <a:srgbClr val="3C3C3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smtClean="0"/>
              <a:t>Subtítulo</a:t>
            </a:r>
          </a:p>
        </p:txBody>
      </p:sp>
      <p:sp>
        <p:nvSpPr>
          <p:cNvPr id="31" name="Text Placeholder 2"/>
          <p:cNvSpPr>
            <a:spLocks noGrp="1"/>
          </p:cNvSpPr>
          <p:nvPr>
            <p:ph idx="22" hasCustomPrompt="1"/>
          </p:nvPr>
        </p:nvSpPr>
        <p:spPr>
          <a:xfrm>
            <a:off x="534520" y="1727200"/>
            <a:ext cx="4139080" cy="4038599"/>
          </a:xfrm>
          <a:prstGeom prst="rect">
            <a:avLst/>
          </a:prstGeom>
        </p:spPr>
        <p:txBody>
          <a:bodyPr vert="horz" lIns="91440" tIns="45720" rIns="91440" bIns="45720" rtlCol="0">
            <a:normAutofit/>
          </a:bodyPr>
          <a:lstStyle>
            <a:lvl1pPr marL="457200" indent="-457200">
              <a:buClr>
                <a:srgbClr val="0082E5"/>
              </a:buClr>
              <a:buFont typeface="Arial"/>
              <a:buChar char="•"/>
              <a:defRPr sz="1800">
                <a:solidFill>
                  <a:srgbClr val="000000"/>
                </a:solidFill>
              </a:defRPr>
            </a:lvl1pPr>
            <a:lvl2pPr>
              <a:buClr>
                <a:srgbClr val="0082E5"/>
              </a:buClr>
              <a:defRPr/>
            </a:lvl2pPr>
            <a:lvl3pPr>
              <a:buClr>
                <a:srgbClr val="0082E5"/>
              </a:buClr>
              <a:defRPr/>
            </a:lvl3pPr>
            <a:lvl4pPr>
              <a:buClr>
                <a:srgbClr val="0082E5"/>
              </a:buClr>
              <a:defRPr/>
            </a:lvl4pPr>
            <a:lvl5pPr>
              <a:buClr>
                <a:srgbClr val="0082E5"/>
              </a:buClr>
              <a:defRPr/>
            </a:lvl5pPr>
          </a:lstStyle>
          <a:p>
            <a:pPr lvl="0"/>
            <a:r>
              <a:rPr lang="en-US" dirty="0" err="1" smtClean="0"/>
              <a:t>Texto</a:t>
            </a:r>
            <a:r>
              <a:rPr lang="en-US" dirty="0" smtClean="0"/>
              <a:t>, </a:t>
            </a:r>
            <a:r>
              <a:rPr lang="en-US" dirty="0" err="1" smtClean="0"/>
              <a:t>gráfico</a:t>
            </a:r>
            <a:r>
              <a:rPr lang="en-US" dirty="0" smtClean="0"/>
              <a:t> </a:t>
            </a:r>
            <a:r>
              <a:rPr lang="en-US" dirty="0" err="1" smtClean="0"/>
              <a:t>ou</a:t>
            </a:r>
            <a:r>
              <a:rPr lang="en-US" dirty="0" smtClean="0"/>
              <a:t> </a:t>
            </a:r>
            <a:r>
              <a:rPr lang="en-US" dirty="0" err="1" smtClean="0"/>
              <a:t>tabela</a:t>
            </a:r>
            <a:endParaRPr lang="en-US" dirty="0" smtClean="0"/>
          </a:p>
        </p:txBody>
      </p:sp>
      <p:sp>
        <p:nvSpPr>
          <p:cNvPr id="33" name="Text Placeholder 2"/>
          <p:cNvSpPr>
            <a:spLocks noGrp="1"/>
          </p:cNvSpPr>
          <p:nvPr>
            <p:ph idx="23" hasCustomPrompt="1"/>
          </p:nvPr>
        </p:nvSpPr>
        <p:spPr>
          <a:xfrm>
            <a:off x="5246220" y="1739900"/>
            <a:ext cx="4139080" cy="4038599"/>
          </a:xfrm>
          <a:prstGeom prst="rect">
            <a:avLst/>
          </a:prstGeom>
        </p:spPr>
        <p:txBody>
          <a:bodyPr vert="horz" lIns="91440" tIns="45720" rIns="91440" bIns="45720" rtlCol="0">
            <a:normAutofit/>
          </a:bodyPr>
          <a:lstStyle>
            <a:lvl1pPr marL="457200" indent="-457200">
              <a:buClr>
                <a:srgbClr val="0082E5"/>
              </a:buClr>
              <a:buFont typeface="Arial"/>
              <a:buChar char="•"/>
              <a:defRPr sz="1800">
                <a:solidFill>
                  <a:srgbClr val="000000"/>
                </a:solidFill>
              </a:defRPr>
            </a:lvl1pPr>
            <a:lvl2pPr>
              <a:buClr>
                <a:srgbClr val="0082E5"/>
              </a:buClr>
              <a:defRPr/>
            </a:lvl2pPr>
            <a:lvl3pPr>
              <a:buClr>
                <a:srgbClr val="0082E5"/>
              </a:buClr>
              <a:defRPr/>
            </a:lvl3pPr>
            <a:lvl4pPr>
              <a:buClr>
                <a:srgbClr val="0082E5"/>
              </a:buClr>
              <a:defRPr/>
            </a:lvl4pPr>
            <a:lvl5pPr>
              <a:buClr>
                <a:srgbClr val="0082E5"/>
              </a:buClr>
              <a:defRPr/>
            </a:lvl5pPr>
          </a:lstStyle>
          <a:p>
            <a:pPr lvl="0"/>
            <a:r>
              <a:rPr lang="en-US" dirty="0" err="1" smtClean="0"/>
              <a:t>Texto</a:t>
            </a:r>
            <a:r>
              <a:rPr lang="en-US" dirty="0" smtClean="0"/>
              <a:t>, </a:t>
            </a:r>
            <a:r>
              <a:rPr lang="en-US" dirty="0" err="1" smtClean="0"/>
              <a:t>gráfico</a:t>
            </a:r>
            <a:r>
              <a:rPr lang="en-US" dirty="0" smtClean="0"/>
              <a:t> </a:t>
            </a:r>
            <a:r>
              <a:rPr lang="en-US" dirty="0" err="1" smtClean="0"/>
              <a:t>ou</a:t>
            </a:r>
            <a:r>
              <a:rPr lang="en-US" dirty="0" smtClean="0"/>
              <a:t> </a:t>
            </a:r>
            <a:r>
              <a:rPr lang="en-US" dirty="0" err="1" smtClean="0"/>
              <a:t>tabela</a:t>
            </a:r>
            <a:endParaRPr lang="en-US" dirty="0" smtClean="0"/>
          </a:p>
        </p:txBody>
      </p:sp>
      <p:pic>
        <p:nvPicPr>
          <p:cNvPr id="12" name="Imagem 11"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9508128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 - Citação azul">
    <p:spTree>
      <p:nvGrpSpPr>
        <p:cNvPr id="1" name=""/>
        <p:cNvGrpSpPr/>
        <p:nvPr/>
      </p:nvGrpSpPr>
      <p:grpSpPr>
        <a:xfrm>
          <a:off x="0" y="0"/>
          <a:ext cx="0" cy="0"/>
          <a:chOff x="0" y="0"/>
          <a:chExt cx="0" cy="0"/>
        </a:xfrm>
      </p:grpSpPr>
      <p:sp>
        <p:nvSpPr>
          <p:cNvPr id="21"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7" name="Espaço Reservado para Texto 2"/>
          <p:cNvSpPr>
            <a:spLocks noGrp="1"/>
          </p:cNvSpPr>
          <p:nvPr>
            <p:ph type="body" sz="quarter" idx="13"/>
          </p:nvPr>
        </p:nvSpPr>
        <p:spPr>
          <a:xfrm>
            <a:off x="2230227" y="1960619"/>
            <a:ext cx="5264282" cy="936961"/>
          </a:xfrm>
        </p:spPr>
        <p:txBody>
          <a:bodyPr>
            <a:normAutofit/>
          </a:bodyPr>
          <a:lstStyle>
            <a:lvl1pPr marL="0" indent="0">
              <a:lnSpc>
                <a:spcPts val="3000"/>
              </a:lnSpc>
              <a:buNone/>
              <a:defRPr sz="2400" baseline="0">
                <a:solidFill>
                  <a:srgbClr val="3C3C3C"/>
                </a:solidFill>
              </a:defRPr>
            </a:lvl1pPr>
          </a:lstStyle>
          <a:p>
            <a:pPr lvl="0"/>
            <a:endParaRPr lang="pt-BR" dirty="0"/>
          </a:p>
        </p:txBody>
      </p:sp>
      <p:sp>
        <p:nvSpPr>
          <p:cNvPr id="7" name="Espaço Reservado para Texto 6"/>
          <p:cNvSpPr>
            <a:spLocks noGrp="1"/>
          </p:cNvSpPr>
          <p:nvPr>
            <p:ph type="body" sz="quarter" idx="14"/>
          </p:nvPr>
        </p:nvSpPr>
        <p:spPr>
          <a:xfrm>
            <a:off x="2251208" y="3182938"/>
            <a:ext cx="5596202" cy="1222375"/>
          </a:xfrm>
        </p:spPr>
        <p:txBody>
          <a:bodyPr>
            <a:normAutofit/>
          </a:bodyPr>
          <a:lstStyle>
            <a:lvl1pPr marL="0" indent="0">
              <a:buNone/>
              <a:defRPr sz="1600">
                <a:solidFill>
                  <a:srgbClr val="3C3C3C"/>
                </a:solidFill>
              </a:defRPr>
            </a:lvl1pPr>
          </a:lstStyle>
          <a:p>
            <a:pPr lvl="0"/>
            <a:endParaRPr lang="pt-BR" dirty="0"/>
          </a:p>
        </p:txBody>
      </p:sp>
      <p:pic>
        <p:nvPicPr>
          <p:cNvPr id="9" name="Imagem 8"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12621378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 - Imagem">
    <p:spTree>
      <p:nvGrpSpPr>
        <p:cNvPr id="1" name=""/>
        <p:cNvGrpSpPr/>
        <p:nvPr/>
      </p:nvGrpSpPr>
      <p:grpSpPr>
        <a:xfrm>
          <a:off x="0" y="0"/>
          <a:ext cx="0" cy="0"/>
          <a:chOff x="0" y="0"/>
          <a:chExt cx="0" cy="0"/>
        </a:xfrm>
      </p:grpSpPr>
      <p:sp>
        <p:nvSpPr>
          <p:cNvPr id="21"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Picture Placeholder 17"/>
          <p:cNvSpPr>
            <a:spLocks noGrp="1"/>
          </p:cNvSpPr>
          <p:nvPr>
            <p:ph type="pic" sz="quarter" idx="13" hasCustomPrompt="1"/>
          </p:nvPr>
        </p:nvSpPr>
        <p:spPr>
          <a:xfrm>
            <a:off x="-56" y="-21217"/>
            <a:ext cx="9906000" cy="6858000"/>
          </a:xfrm>
        </p:spPr>
        <p:txBody>
          <a:bodyPr anchor="ctr"/>
          <a:lstStyle>
            <a:lvl1pPr marL="0" indent="0" algn="ctr">
              <a:buNone/>
              <a:defRPr/>
            </a:lvl1pPr>
          </a:lstStyle>
          <a:p>
            <a:r>
              <a:rPr lang="x-none" dirty="0" smtClean="0"/>
              <a:t>imagem</a:t>
            </a:r>
            <a:endParaRPr lang="en-US" dirty="0"/>
          </a:p>
        </p:txBody>
      </p:sp>
      <p:pic>
        <p:nvPicPr>
          <p:cNvPr id="8" name="Imagem 7"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11450793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1 - Highlights">
    <p:spTree>
      <p:nvGrpSpPr>
        <p:cNvPr id="1" name=""/>
        <p:cNvGrpSpPr/>
        <p:nvPr/>
      </p:nvGrpSpPr>
      <p:grpSpPr>
        <a:xfrm>
          <a:off x="0" y="0"/>
          <a:ext cx="0" cy="0"/>
          <a:chOff x="0" y="0"/>
          <a:chExt cx="0" cy="0"/>
        </a:xfrm>
      </p:grpSpPr>
      <p:sp>
        <p:nvSpPr>
          <p:cNvPr id="21"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5" name="Text Box 10"/>
          <p:cNvSpPr txBox="1">
            <a:spLocks noChangeArrowheads="1"/>
          </p:cNvSpPr>
          <p:nvPr userDrawn="1"/>
        </p:nvSpPr>
        <p:spPr bwMode="auto">
          <a:xfrm>
            <a:off x="433067" y="4434560"/>
            <a:ext cx="4540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ヒラギノ角ゴ Pro W3" charset="0"/>
                <a:cs typeface="ヒラギノ角ゴ Pro W3" charset="0"/>
              </a:defRPr>
            </a:lvl1pPr>
            <a:lvl2pPr>
              <a:defRPr sz="2800">
                <a:solidFill>
                  <a:schemeClr val="tx1"/>
                </a:solidFill>
                <a:latin typeface="Calibri" charset="0"/>
                <a:ea typeface="ヒラギノ角ゴ Pro W3" charset="0"/>
                <a:cs typeface="ヒラギノ角ゴ Pro W3" charset="0"/>
              </a:defRPr>
            </a:lvl2pPr>
            <a:lvl3pPr>
              <a:defRPr sz="2400">
                <a:solidFill>
                  <a:schemeClr val="tx1"/>
                </a:solidFill>
                <a:latin typeface="Calibri" charset="0"/>
                <a:ea typeface="ヒラギノ角ゴ Pro W3" charset="0"/>
                <a:cs typeface="ヒラギノ角ゴ Pro W3" charset="0"/>
              </a:defRPr>
            </a:lvl3pPr>
            <a:lvl4pPr>
              <a:defRPr sz="2000">
                <a:solidFill>
                  <a:schemeClr val="tx1"/>
                </a:solidFill>
                <a:latin typeface="Calibri" charset="0"/>
                <a:ea typeface="ヒラギノ角ゴ Pro W3" charset="0"/>
                <a:cs typeface="ヒラギノ角ゴ Pro W3" charset="0"/>
              </a:defRPr>
            </a:lvl4pPr>
            <a:lvl5pPr>
              <a:defRPr sz="2000">
                <a:solidFill>
                  <a:schemeClr val="tx1"/>
                </a:solidFill>
                <a:latin typeface="Calibri" charset="0"/>
                <a:ea typeface="ヒラギノ角ゴ Pro W3" charset="0"/>
                <a:cs typeface="ヒラギノ角ゴ Pro W3" charset="0"/>
              </a:defRPr>
            </a:lvl5pPr>
            <a:lvl6pPr eaLnBrk="0" fontAlgn="base" hangingPunct="0">
              <a:spcAft>
                <a:spcPct val="0"/>
              </a:spcAft>
              <a:buFont typeface="Arial" charset="0"/>
              <a:buChar char="»"/>
              <a:defRPr sz="2000">
                <a:solidFill>
                  <a:schemeClr val="tx1"/>
                </a:solidFill>
                <a:latin typeface="Calibri" charset="0"/>
                <a:ea typeface="ヒラギノ角ゴ Pro W3" charset="0"/>
                <a:cs typeface="ヒラギノ角ゴ Pro W3" charset="0"/>
              </a:defRPr>
            </a:lvl6pPr>
            <a:lvl7pPr eaLnBrk="0" fontAlgn="base" hangingPunct="0">
              <a:spcAft>
                <a:spcPct val="0"/>
              </a:spcAft>
              <a:buFont typeface="Arial" charset="0"/>
              <a:buChar char="»"/>
              <a:defRPr sz="2000">
                <a:solidFill>
                  <a:schemeClr val="tx1"/>
                </a:solidFill>
                <a:latin typeface="Calibri" charset="0"/>
                <a:ea typeface="ヒラギノ角ゴ Pro W3" charset="0"/>
                <a:cs typeface="ヒラギノ角ゴ Pro W3" charset="0"/>
              </a:defRPr>
            </a:lvl7pPr>
            <a:lvl8pPr eaLnBrk="0" fontAlgn="base" hangingPunct="0">
              <a:spcAft>
                <a:spcPct val="0"/>
              </a:spcAft>
              <a:buFont typeface="Arial" charset="0"/>
              <a:buChar char="»"/>
              <a:defRPr sz="2000">
                <a:solidFill>
                  <a:schemeClr val="tx1"/>
                </a:solidFill>
                <a:latin typeface="Calibri" charset="0"/>
                <a:ea typeface="ヒラギノ角ゴ Pro W3" charset="0"/>
                <a:cs typeface="ヒラギノ角ゴ Pro W3" charset="0"/>
              </a:defRPr>
            </a:lvl8pPr>
            <a:lvl9pPr eaLnBrk="0" fontAlgn="base" hangingPunct="0">
              <a:spcAft>
                <a:spcPct val="0"/>
              </a:spcAft>
              <a:buFont typeface="Arial" charset="0"/>
              <a:buChar char="»"/>
              <a:defRPr sz="2000">
                <a:solidFill>
                  <a:schemeClr val="tx1"/>
                </a:solidFill>
                <a:latin typeface="Calibri" charset="0"/>
                <a:ea typeface="ヒラギノ角ゴ Pro W3" charset="0"/>
                <a:cs typeface="ヒラギノ角ゴ Pro W3" charset="0"/>
              </a:defRPr>
            </a:lvl9pPr>
          </a:lstStyle>
          <a:p>
            <a:pPr marL="0" indent="-342900" algn="just" eaLnBrk="1" hangingPunct="1">
              <a:spcBef>
                <a:spcPct val="20000"/>
              </a:spcBef>
            </a:pPr>
            <a:r>
              <a:rPr lang="pt-BR" sz="800" dirty="0" smtClean="0">
                <a:solidFill>
                  <a:srgbClr val="3C3C3C"/>
                </a:solidFill>
                <a:latin typeface="Verdana" charset="0"/>
              </a:rPr>
              <a:t>Todos </a:t>
            </a:r>
            <a:r>
              <a:rPr lang="pt-BR" sz="800" dirty="0">
                <a:solidFill>
                  <a:srgbClr val="3C3C3C"/>
                </a:solidFill>
                <a:latin typeface="Verdana" charset="0"/>
              </a:rPr>
              <a:t>os direitos </a:t>
            </a:r>
            <a:r>
              <a:rPr lang="pt-BR" sz="800" dirty="0" smtClean="0">
                <a:solidFill>
                  <a:srgbClr val="3C3C3C"/>
                </a:solidFill>
                <a:latin typeface="Verdana" charset="0"/>
              </a:rPr>
              <a:t>reservados</a:t>
            </a:r>
            <a:r>
              <a:rPr lang="pt-BR" sz="800" dirty="0">
                <a:solidFill>
                  <a:srgbClr val="3C3C3C"/>
                </a:solidFill>
                <a:latin typeface="Verdana" charset="0"/>
              </a:rPr>
              <a:t>. Esta apresentação não deverá ser divulgada ou distribuída para qualquer terceiro sem o consentimento prévio e expresso de Souza, </a:t>
            </a:r>
            <a:r>
              <a:rPr lang="pt-BR" sz="800" dirty="0" err="1">
                <a:solidFill>
                  <a:srgbClr val="3C3C3C"/>
                </a:solidFill>
                <a:latin typeface="Verdana" charset="0"/>
              </a:rPr>
              <a:t>Cescon</a:t>
            </a:r>
            <a:r>
              <a:rPr lang="pt-BR" sz="800" dirty="0">
                <a:solidFill>
                  <a:srgbClr val="3C3C3C"/>
                </a:solidFill>
                <a:latin typeface="Verdana" charset="0"/>
              </a:rPr>
              <a:t>, </a:t>
            </a:r>
            <a:r>
              <a:rPr lang="pt-BR" sz="800" dirty="0" err="1">
                <a:solidFill>
                  <a:srgbClr val="3C3C3C"/>
                </a:solidFill>
                <a:latin typeface="Verdana" charset="0"/>
              </a:rPr>
              <a:t>Barrieu</a:t>
            </a:r>
            <a:r>
              <a:rPr lang="pt-BR" sz="800" dirty="0">
                <a:solidFill>
                  <a:srgbClr val="3C3C3C"/>
                </a:solidFill>
                <a:latin typeface="Verdana" charset="0"/>
              </a:rPr>
              <a:t> &amp; Flesch Advogados. Esta apresentação não constitui e não deve ser interpretada como aconselhamento legal, o qual deve ser obtido especificamente para qualquer atividade ou operação que se pretenda realizar. Não assumimos qualquer responsabilidade pela atualização das informações contidas nesta apresentação</a:t>
            </a:r>
            <a:r>
              <a:rPr lang="pt-BR" sz="800" dirty="0" smtClean="0">
                <a:solidFill>
                  <a:srgbClr val="3C3C3C"/>
                </a:solidFill>
                <a:latin typeface="Verdana" charset="0"/>
              </a:rPr>
              <a:t>.</a:t>
            </a:r>
            <a:endParaRPr lang="pt-BR" sz="800" dirty="0">
              <a:solidFill>
                <a:srgbClr val="3C3C3C"/>
              </a:solidFill>
              <a:latin typeface="Verdana" charset="0"/>
            </a:endParaRPr>
          </a:p>
        </p:txBody>
      </p:sp>
      <p:sp>
        <p:nvSpPr>
          <p:cNvPr id="14" name="CaixaDeTexto 13"/>
          <p:cNvSpPr txBox="1"/>
          <p:nvPr userDrawn="1"/>
        </p:nvSpPr>
        <p:spPr>
          <a:xfrm>
            <a:off x="424070" y="5513335"/>
            <a:ext cx="8097078" cy="307777"/>
          </a:xfrm>
          <a:prstGeom prst="rect">
            <a:avLst/>
          </a:prstGeom>
          <a:noFill/>
        </p:spPr>
        <p:txBody>
          <a:bodyPr wrap="square" rtlCol="0">
            <a:spAutoFit/>
          </a:bodyPr>
          <a:lstStyle/>
          <a:p>
            <a:r>
              <a:rPr lang="pt-BR" sz="1400" b="1" dirty="0" smtClean="0">
                <a:solidFill>
                  <a:srgbClr val="0082BE"/>
                </a:solidFill>
              </a:rPr>
              <a:t>SOUZA, CESCON, BARRIEU &amp; FLESCH ADVOGADOS</a:t>
            </a:r>
            <a:endParaRPr lang="pt-BR" sz="1400" b="1" dirty="0">
              <a:solidFill>
                <a:srgbClr val="0082BE"/>
              </a:solidFill>
            </a:endParaRPr>
          </a:p>
        </p:txBody>
      </p:sp>
      <p:pic>
        <p:nvPicPr>
          <p:cNvPr id="7" name="Imagem 6"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35768322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 - capa">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type="body" sz="quarter" idx="11" hasCustomPrompt="1"/>
          </p:nvPr>
        </p:nvSpPr>
        <p:spPr>
          <a:xfrm>
            <a:off x="703130" y="6037018"/>
            <a:ext cx="1628642" cy="538162"/>
          </a:xfrm>
        </p:spPr>
        <p:txBody>
          <a:bodyPr>
            <a:normAutofit/>
          </a:bodyPr>
          <a:lstStyle>
            <a:lvl1pPr marL="0" indent="0">
              <a:buNone/>
              <a:defRPr sz="1400">
                <a:solidFill>
                  <a:srgbClr val="0082BE"/>
                </a:solidFill>
              </a:defRPr>
            </a:lvl1pPr>
          </a:lstStyle>
          <a:p>
            <a:pPr lvl="0"/>
            <a:r>
              <a:rPr lang="en-US" dirty="0" smtClean="0"/>
              <a:t>Data</a:t>
            </a:r>
            <a:endParaRPr lang="en-US" dirty="0"/>
          </a:p>
        </p:txBody>
      </p:sp>
      <p:sp>
        <p:nvSpPr>
          <p:cNvPr id="10" name="Text Placeholder 2"/>
          <p:cNvSpPr>
            <a:spLocks noGrp="1"/>
          </p:cNvSpPr>
          <p:nvPr>
            <p:ph type="body" sz="quarter" idx="10" hasCustomPrompt="1"/>
          </p:nvPr>
        </p:nvSpPr>
        <p:spPr>
          <a:xfrm>
            <a:off x="699956" y="5213655"/>
            <a:ext cx="7991369" cy="313347"/>
          </a:xfrm>
        </p:spPr>
        <p:txBody>
          <a:bodyPr/>
          <a:lstStyle>
            <a:lvl1pPr marL="0" indent="0">
              <a:buNone/>
              <a:defRPr/>
            </a:lvl1pPr>
          </a:lstStyle>
          <a:p>
            <a:pPr lvl="0"/>
            <a:r>
              <a:rPr lang="en-US" dirty="0" smtClean="0"/>
              <a:t>Nome da </a:t>
            </a:r>
            <a:r>
              <a:rPr lang="en-US" dirty="0" err="1" smtClean="0"/>
              <a:t>apresentação</a:t>
            </a:r>
            <a:endParaRPr lang="en-US" dirty="0"/>
          </a:p>
        </p:txBody>
      </p:sp>
      <p:pic>
        <p:nvPicPr>
          <p:cNvPr id="3" name="Picture 2"/>
          <p:cNvPicPr>
            <a:picLocks noChangeAspect="1"/>
          </p:cNvPicPr>
          <p:nvPr userDrawn="1"/>
        </p:nvPicPr>
        <p:blipFill>
          <a:blip r:embed="rId2"/>
          <a:stretch>
            <a:fillRect/>
          </a:stretch>
        </p:blipFill>
        <p:spPr>
          <a:xfrm>
            <a:off x="0" y="4752632"/>
            <a:ext cx="9906000" cy="342900"/>
          </a:xfrm>
          <a:prstGeom prst="rect">
            <a:avLst/>
          </a:prstGeom>
        </p:spPr>
      </p:pic>
      <p:sp>
        <p:nvSpPr>
          <p:cNvPr id="7" name="Text Placeholder 2"/>
          <p:cNvSpPr>
            <a:spLocks noGrp="1"/>
          </p:cNvSpPr>
          <p:nvPr>
            <p:ph type="body" sz="quarter" idx="12" hasCustomPrompt="1"/>
          </p:nvPr>
        </p:nvSpPr>
        <p:spPr>
          <a:xfrm>
            <a:off x="703494" y="5621247"/>
            <a:ext cx="7991369" cy="313347"/>
          </a:xfrm>
        </p:spPr>
        <p:txBody>
          <a:bodyPr/>
          <a:lstStyle>
            <a:lvl1pPr marL="0" indent="0">
              <a:buNone/>
              <a:defRPr/>
            </a:lvl1pPr>
          </a:lstStyle>
          <a:p>
            <a:pPr lvl="0"/>
            <a:r>
              <a:rPr lang="en-US" dirty="0" err="1" smtClean="0"/>
              <a:t>Comentário</a:t>
            </a:r>
            <a:endParaRPr lang="en-US" dirty="0"/>
          </a:p>
        </p:txBody>
      </p:sp>
      <p:pic>
        <p:nvPicPr>
          <p:cNvPr id="8" name="Imagem 7" descr="AF_SouzaCescon_preferencial_pos_transparente.png"/>
          <p:cNvPicPr>
            <a:picLocks noChangeAspect="1"/>
          </p:cNvPicPr>
          <p:nvPr userDrawn="1"/>
        </p:nvPicPr>
        <p:blipFill>
          <a:blip r:embed="rId3"/>
          <a:stretch>
            <a:fillRect/>
          </a:stretch>
        </p:blipFill>
        <p:spPr>
          <a:xfrm>
            <a:off x="5035550" y="1585912"/>
            <a:ext cx="3960000" cy="2051280"/>
          </a:xfrm>
          <a:prstGeom prst="rect">
            <a:avLst/>
          </a:prstGeom>
        </p:spPr>
      </p:pic>
      <p:pic>
        <p:nvPicPr>
          <p:cNvPr id="11" name="Imagem 10" descr="af_logo_demarest_horizontal_RGB.JPG"/>
          <p:cNvPicPr>
            <a:picLocks noChangeAspect="1"/>
          </p:cNvPicPr>
          <p:nvPr userDrawn="1"/>
        </p:nvPicPr>
        <p:blipFill>
          <a:blip r:embed="rId4"/>
          <a:stretch>
            <a:fillRect/>
          </a:stretch>
        </p:blipFill>
        <p:spPr>
          <a:xfrm>
            <a:off x="1306068" y="2199641"/>
            <a:ext cx="3600000" cy="661931"/>
          </a:xfrm>
          <a:prstGeom prst="rect">
            <a:avLst/>
          </a:prstGeom>
        </p:spPr>
      </p:pic>
    </p:spTree>
    <p:extLst>
      <p:ext uri="{BB962C8B-B14F-4D97-AF65-F5344CB8AC3E}">
        <p14:creationId xmlns:p14="http://schemas.microsoft.com/office/powerpoint/2010/main" val="16406294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azul">
    <p:spTree>
      <p:nvGrpSpPr>
        <p:cNvPr id="1" name=""/>
        <p:cNvGrpSpPr/>
        <p:nvPr/>
      </p:nvGrpSpPr>
      <p:grpSpPr>
        <a:xfrm>
          <a:off x="0" y="0"/>
          <a:ext cx="0" cy="0"/>
          <a:chOff x="0" y="0"/>
          <a:chExt cx="0" cy="0"/>
        </a:xfrm>
      </p:grpSpPr>
      <p:sp>
        <p:nvSpPr>
          <p:cNvPr id="5" name="Footer Placeholder 4"/>
          <p:cNvSpPr>
            <a:spLocks noGrp="1"/>
          </p:cNvSpPr>
          <p:nvPr userDrawn="1">
            <p:ph type="ftr" sz="quarter" idx="11"/>
          </p:nvPr>
        </p:nvSpPr>
        <p:spPr>
          <a:xfrm>
            <a:off x="916739" y="6294658"/>
            <a:ext cx="2683599" cy="365125"/>
          </a:xfrm>
        </p:spPr>
        <p:txBody>
          <a:bodyPr/>
          <a:lstStyle/>
          <a:p>
            <a:endParaRPr lang="en-US" dirty="0"/>
          </a:p>
        </p:txBody>
      </p:sp>
      <p:sp>
        <p:nvSpPr>
          <p:cNvPr id="16" name="Text Placeholder 6"/>
          <p:cNvSpPr>
            <a:spLocks noGrp="1"/>
          </p:cNvSpPr>
          <p:nvPr>
            <p:ph type="body" sz="quarter" idx="14" hasCustomPrompt="1"/>
          </p:nvPr>
        </p:nvSpPr>
        <p:spPr>
          <a:xfrm>
            <a:off x="622852" y="1837084"/>
            <a:ext cx="8891566" cy="3996104"/>
          </a:xfrm>
        </p:spPr>
        <p:txBody>
          <a:bodyPr>
            <a:normAutofit/>
          </a:bodyPr>
          <a:lstStyle>
            <a:lvl1pPr marL="126000" indent="-342900">
              <a:lnSpc>
                <a:spcPct val="150000"/>
              </a:lnSpc>
              <a:spcBef>
                <a:spcPts val="0"/>
              </a:spcBef>
              <a:buClr>
                <a:schemeClr val="bg1"/>
              </a:buClr>
              <a:buFont typeface="+mj-lt"/>
              <a:buAutoNum type="arabicPeriod"/>
              <a:defRPr sz="1400" b="0" i="0">
                <a:solidFill>
                  <a:srgbClr val="3C3C3C"/>
                </a:solidFill>
              </a:defRPr>
            </a:lvl1pPr>
          </a:lstStyle>
          <a:p>
            <a:pPr lvl="0"/>
            <a:r>
              <a:rPr lang="en-US" dirty="0" err="1" smtClean="0"/>
              <a:t>Título</a:t>
            </a:r>
            <a:r>
              <a:rPr lang="en-US" dirty="0" smtClean="0"/>
              <a:t> 1</a:t>
            </a:r>
          </a:p>
          <a:p>
            <a:pPr lvl="0"/>
            <a:r>
              <a:rPr lang="en-US" dirty="0" err="1" smtClean="0"/>
              <a:t>Tïtulo</a:t>
            </a:r>
            <a:r>
              <a:rPr lang="en-US" dirty="0" smtClean="0"/>
              <a:t> 2</a:t>
            </a:r>
          </a:p>
          <a:p>
            <a:pPr lvl="0"/>
            <a:r>
              <a:rPr lang="en-US" dirty="0" err="1" smtClean="0"/>
              <a:t>Título</a:t>
            </a:r>
            <a:r>
              <a:rPr lang="en-US" dirty="0" smtClean="0"/>
              <a:t> 3</a:t>
            </a:r>
            <a:endParaRPr lang="en-US" dirty="0"/>
          </a:p>
        </p:txBody>
      </p:sp>
      <p:sp>
        <p:nvSpPr>
          <p:cNvPr id="6" name="Espaço Reservado para Texto 2"/>
          <p:cNvSpPr>
            <a:spLocks noGrp="1"/>
          </p:cNvSpPr>
          <p:nvPr>
            <p:ph type="body" sz="quarter" idx="13" hasCustomPrompt="1"/>
          </p:nvPr>
        </p:nvSpPr>
        <p:spPr>
          <a:xfrm>
            <a:off x="627074" y="857350"/>
            <a:ext cx="3738859" cy="830263"/>
          </a:xfrm>
        </p:spPr>
        <p:txBody>
          <a:bodyPr>
            <a:normAutofit/>
          </a:bodyPr>
          <a:lstStyle>
            <a:lvl1pPr marL="0" indent="0">
              <a:buNone/>
              <a:defRPr sz="4000">
                <a:solidFill>
                  <a:srgbClr val="3C3C3C"/>
                </a:solidFill>
              </a:defRPr>
            </a:lvl1pPr>
          </a:lstStyle>
          <a:p>
            <a:pPr lvl="0"/>
            <a:r>
              <a:rPr lang="pt-BR" dirty="0" smtClean="0"/>
              <a:t>Índice</a:t>
            </a:r>
            <a:endParaRPr lang="pt-BR" dirty="0"/>
          </a:p>
        </p:txBody>
      </p:sp>
      <p:pic>
        <p:nvPicPr>
          <p:cNvPr id="7" name="Imagem 6"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412149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ítulo">
    <p:spTree>
      <p:nvGrpSpPr>
        <p:cNvPr id="1" name=""/>
        <p:cNvGrpSpPr/>
        <p:nvPr/>
      </p:nvGrpSpPr>
      <p:grpSpPr>
        <a:xfrm>
          <a:off x="0" y="0"/>
          <a:ext cx="0" cy="0"/>
          <a:chOff x="0" y="0"/>
          <a:chExt cx="0" cy="0"/>
        </a:xfrm>
      </p:grpSpPr>
      <p:sp>
        <p:nvSpPr>
          <p:cNvPr id="5" name="Footer Placeholder 4"/>
          <p:cNvSpPr>
            <a:spLocks noGrp="1"/>
          </p:cNvSpPr>
          <p:nvPr userDrawn="1">
            <p:ph type="ftr" sz="quarter" idx="11"/>
          </p:nvPr>
        </p:nvSpPr>
        <p:spPr>
          <a:xfrm>
            <a:off x="916739" y="6294658"/>
            <a:ext cx="2683599" cy="365125"/>
          </a:xfrm>
        </p:spPr>
        <p:txBody>
          <a:bodyPr/>
          <a:lstStyle/>
          <a:p>
            <a:endParaRPr lang="en-US" dirty="0"/>
          </a:p>
        </p:txBody>
      </p:sp>
      <p:sp>
        <p:nvSpPr>
          <p:cNvPr id="6" name="Slide Number Placeholder 5"/>
          <p:cNvSpPr>
            <a:spLocks noGrp="1"/>
          </p:cNvSpPr>
          <p:nvPr userDrawn="1">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9" name="Espaço Reservado para Texto 2"/>
          <p:cNvSpPr>
            <a:spLocks noGrp="1"/>
          </p:cNvSpPr>
          <p:nvPr>
            <p:ph type="body" sz="quarter" idx="13" hasCustomPrompt="1"/>
          </p:nvPr>
        </p:nvSpPr>
        <p:spPr>
          <a:xfrm>
            <a:off x="5798841" y="2981118"/>
            <a:ext cx="3738859" cy="830263"/>
          </a:xfrm>
        </p:spPr>
        <p:txBody>
          <a:bodyPr>
            <a:normAutofit/>
          </a:bodyPr>
          <a:lstStyle>
            <a:lvl1pPr marL="0" indent="0">
              <a:buNone/>
              <a:defRPr sz="4000">
                <a:solidFill>
                  <a:srgbClr val="3C3C3C"/>
                </a:solidFill>
              </a:defRPr>
            </a:lvl1pPr>
          </a:lstStyle>
          <a:p>
            <a:pPr lvl="0"/>
            <a:r>
              <a:rPr lang="pt-BR" dirty="0" smtClean="0"/>
              <a:t>CAPÍTULO</a:t>
            </a:r>
            <a:endParaRPr lang="pt-BR" dirty="0"/>
          </a:p>
        </p:txBody>
      </p:sp>
      <p:pic>
        <p:nvPicPr>
          <p:cNvPr id="7" name="Imagem 6"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4121496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anco - 2 cxs de texto">
    <p:spTree>
      <p:nvGrpSpPr>
        <p:cNvPr id="1" name=""/>
        <p:cNvGrpSpPr/>
        <p:nvPr/>
      </p:nvGrpSpPr>
      <p:grpSpPr>
        <a:xfrm>
          <a:off x="0" y="0"/>
          <a:ext cx="0" cy="0"/>
          <a:chOff x="0" y="0"/>
          <a:chExt cx="0" cy="0"/>
        </a:xfrm>
      </p:grpSpPr>
      <p:sp>
        <p:nvSpPr>
          <p:cNvPr id="21"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4" name="Espaço Reservado para Texto 2"/>
          <p:cNvSpPr>
            <a:spLocks noGrp="1"/>
          </p:cNvSpPr>
          <p:nvPr>
            <p:ph type="body" sz="quarter" idx="13" hasCustomPrompt="1"/>
          </p:nvPr>
        </p:nvSpPr>
        <p:spPr>
          <a:xfrm>
            <a:off x="556461" y="502630"/>
            <a:ext cx="8803439" cy="954087"/>
          </a:xfrm>
        </p:spPr>
        <p:txBody>
          <a:bodyPr>
            <a:normAutofit/>
          </a:bodyPr>
          <a:lstStyle>
            <a:lvl1pPr marL="0" indent="0">
              <a:buNone/>
              <a:defRPr sz="2800" baseline="0">
                <a:solidFill>
                  <a:srgbClr val="0082BE"/>
                </a:solidFill>
              </a:defRPr>
            </a:lvl1pPr>
          </a:lstStyle>
          <a:p>
            <a:pPr lvl="0"/>
            <a:r>
              <a:rPr lang="pt-BR" dirty="0" smtClean="0"/>
              <a:t>Texto de Destaque</a:t>
            </a:r>
            <a:endParaRPr lang="pt-BR" dirty="0"/>
          </a:p>
        </p:txBody>
      </p:sp>
      <p:sp>
        <p:nvSpPr>
          <p:cNvPr id="22" name="Espaço Reservado para Texto 8"/>
          <p:cNvSpPr>
            <a:spLocks noGrp="1"/>
          </p:cNvSpPr>
          <p:nvPr>
            <p:ph type="body" sz="quarter" idx="15" hasCustomPrompt="1"/>
          </p:nvPr>
        </p:nvSpPr>
        <p:spPr>
          <a:xfrm>
            <a:off x="555756" y="2540001"/>
            <a:ext cx="4168644" cy="3009012"/>
          </a:xfrm>
        </p:spPr>
        <p:txBody>
          <a:bodyPr/>
          <a:lstStyle>
            <a:lvl1pPr marL="0" marR="0" indent="0" algn="l" defTabSz="457200" rtl="0" eaLnBrk="1" fontAlgn="auto" latinLnBrk="0" hangingPunct="1">
              <a:lnSpc>
                <a:spcPct val="150000"/>
              </a:lnSpc>
              <a:spcBef>
                <a:spcPct val="20000"/>
              </a:spcBef>
              <a:spcAft>
                <a:spcPts val="0"/>
              </a:spcAft>
              <a:buClr>
                <a:srgbClr val="00B4FF"/>
              </a:buClr>
              <a:buSzTx/>
              <a:buFont typeface="Arial"/>
              <a:buNone/>
              <a:tabLst/>
              <a:defRPr sz="1100"/>
            </a:lvl1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porta </a:t>
            </a:r>
            <a:r>
              <a:rPr lang="pt-BR" dirty="0" err="1" smtClean="0"/>
              <a:t>bibendum</a:t>
            </a:r>
            <a:r>
              <a:rPr lang="pt-BR" dirty="0" smtClean="0"/>
              <a:t> </a:t>
            </a:r>
            <a:r>
              <a:rPr lang="pt-BR" dirty="0" err="1" smtClean="0"/>
              <a:t>nisl</a:t>
            </a:r>
            <a:r>
              <a:rPr lang="pt-BR" dirty="0" smtClean="0"/>
              <a:t>, </a:t>
            </a:r>
            <a:r>
              <a:rPr lang="pt-BR" dirty="0" err="1" smtClean="0"/>
              <a:t>at</a:t>
            </a:r>
            <a:r>
              <a:rPr lang="pt-BR" dirty="0" smtClean="0"/>
              <a:t> </a:t>
            </a:r>
            <a:r>
              <a:rPr lang="pt-BR" dirty="0" err="1" smtClean="0"/>
              <a:t>pretium</a:t>
            </a:r>
            <a:r>
              <a:rPr lang="pt-BR" dirty="0" smtClean="0"/>
              <a:t> magna </a:t>
            </a:r>
            <a:r>
              <a:rPr lang="pt-BR" dirty="0" err="1" smtClean="0"/>
              <a:t>placerat</a:t>
            </a:r>
            <a:r>
              <a:rPr lang="pt-BR" dirty="0" smtClean="0"/>
              <a:t> id. </a:t>
            </a:r>
            <a:r>
              <a:rPr lang="pt-BR" dirty="0" err="1" smtClean="0"/>
              <a:t>Fusce</a:t>
            </a:r>
            <a:r>
              <a:rPr lang="pt-BR" dirty="0" smtClean="0"/>
              <a:t> </a:t>
            </a:r>
            <a:r>
              <a:rPr lang="pt-BR" dirty="0" err="1" smtClean="0"/>
              <a:t>cursus</a:t>
            </a:r>
            <a:r>
              <a:rPr lang="pt-BR" dirty="0" smtClean="0"/>
              <a:t> </a:t>
            </a:r>
            <a:r>
              <a:rPr lang="pt-BR" dirty="0" err="1" smtClean="0"/>
              <a:t>neque</a:t>
            </a:r>
            <a:r>
              <a:rPr lang="pt-BR" dirty="0" smtClean="0"/>
              <a:t> </a:t>
            </a:r>
            <a:r>
              <a:rPr lang="pt-BR" dirty="0" err="1" smtClean="0"/>
              <a:t>velit</a:t>
            </a:r>
            <a:r>
              <a:rPr lang="pt-BR" dirty="0" smtClean="0"/>
              <a:t>, </a:t>
            </a:r>
            <a:r>
              <a:rPr lang="pt-BR" dirty="0" err="1" smtClean="0"/>
              <a:t>vel</a:t>
            </a:r>
            <a:r>
              <a:rPr lang="pt-BR" dirty="0" smtClean="0"/>
              <a:t> </a:t>
            </a:r>
            <a:r>
              <a:rPr lang="pt-BR" dirty="0" err="1" smtClean="0"/>
              <a:t>viverra</a:t>
            </a:r>
            <a:r>
              <a:rPr lang="pt-BR" dirty="0" smtClean="0"/>
              <a:t> </a:t>
            </a:r>
            <a:r>
              <a:rPr lang="pt-BR" dirty="0" err="1" smtClean="0"/>
              <a:t>risus</a:t>
            </a:r>
            <a:r>
              <a:rPr lang="pt-BR" dirty="0" smtClean="0"/>
              <a:t> </a:t>
            </a:r>
            <a:r>
              <a:rPr lang="pt-BR" dirty="0" err="1" smtClean="0"/>
              <a:t>dignissim</a:t>
            </a:r>
            <a:r>
              <a:rPr lang="pt-BR" dirty="0" smtClean="0"/>
              <a:t> </a:t>
            </a:r>
            <a:r>
              <a:rPr lang="pt-BR" dirty="0" err="1" smtClean="0"/>
              <a:t>eget</a:t>
            </a:r>
            <a:r>
              <a:rPr lang="pt-BR" dirty="0" smtClean="0"/>
              <a:t>. </a:t>
            </a:r>
            <a:r>
              <a:rPr lang="pt-BR" dirty="0" err="1" smtClean="0"/>
              <a:t>Vestibulum</a:t>
            </a:r>
            <a:r>
              <a:rPr lang="pt-BR" dirty="0" smtClean="0"/>
              <a:t> ante ipsum </a:t>
            </a:r>
            <a:r>
              <a:rPr lang="pt-BR" dirty="0" err="1" smtClean="0"/>
              <a:t>primis</a:t>
            </a:r>
            <a:r>
              <a:rPr lang="pt-BR" dirty="0" smtClean="0"/>
              <a:t> in </a:t>
            </a:r>
            <a:r>
              <a:rPr lang="pt-BR" dirty="0" err="1" smtClean="0"/>
              <a:t>faucibus</a:t>
            </a:r>
            <a:r>
              <a:rPr lang="pt-BR" dirty="0" smtClean="0"/>
              <a:t> </a:t>
            </a:r>
            <a:r>
              <a:rPr lang="pt-BR" dirty="0" err="1" smtClean="0"/>
              <a:t>orci</a:t>
            </a:r>
            <a:r>
              <a:rPr lang="pt-BR" dirty="0" smtClean="0"/>
              <a:t> </a:t>
            </a:r>
            <a:r>
              <a:rPr lang="pt-BR" dirty="0" err="1" smtClean="0"/>
              <a:t>luctus</a:t>
            </a:r>
            <a:r>
              <a:rPr lang="pt-BR" dirty="0" smtClean="0"/>
              <a:t> et </a:t>
            </a:r>
            <a:r>
              <a:rPr lang="pt-BR" dirty="0" err="1" smtClean="0"/>
              <a:t>ultrices</a:t>
            </a:r>
            <a:r>
              <a:rPr lang="pt-BR" dirty="0" smtClean="0"/>
              <a:t> </a:t>
            </a:r>
            <a:r>
              <a:rPr lang="pt-BR" dirty="0" err="1" smtClean="0"/>
              <a:t>posuere</a:t>
            </a:r>
            <a:r>
              <a:rPr lang="pt-BR" dirty="0" smtClean="0"/>
              <a:t> </a:t>
            </a:r>
            <a:r>
              <a:rPr lang="pt-BR" dirty="0" err="1" smtClean="0"/>
              <a:t>cubilia</a:t>
            </a:r>
            <a:r>
              <a:rPr lang="pt-BR" dirty="0" smtClean="0"/>
              <a:t> </a:t>
            </a:r>
            <a:r>
              <a:rPr lang="pt-BR" dirty="0" err="1" smtClean="0"/>
              <a:t>Curae</a:t>
            </a:r>
            <a:r>
              <a:rPr lang="pt-BR" dirty="0" smtClean="0"/>
              <a:t>; </a:t>
            </a:r>
            <a:r>
              <a:rPr lang="pt-BR" dirty="0" err="1" smtClean="0"/>
              <a:t>Vestibulum</a:t>
            </a:r>
            <a:r>
              <a:rPr lang="pt-BR" dirty="0" smtClean="0"/>
              <a:t> </a:t>
            </a:r>
            <a:r>
              <a:rPr lang="pt-BR" dirty="0" err="1" smtClean="0"/>
              <a:t>sit</a:t>
            </a:r>
            <a:r>
              <a:rPr lang="pt-BR" dirty="0" smtClean="0"/>
              <a:t> </a:t>
            </a:r>
            <a:r>
              <a:rPr lang="pt-BR" dirty="0" err="1" smtClean="0"/>
              <a:t>amet</a:t>
            </a:r>
            <a:r>
              <a:rPr lang="pt-BR" dirty="0" smtClean="0"/>
              <a:t> </a:t>
            </a:r>
            <a:r>
              <a:rPr lang="pt-BR" dirty="0" err="1" smtClean="0"/>
              <a:t>orci</a:t>
            </a:r>
            <a:r>
              <a:rPr lang="pt-BR" dirty="0" smtClean="0"/>
              <a:t> </a:t>
            </a:r>
            <a:r>
              <a:rPr lang="pt-BR" dirty="0" err="1" smtClean="0"/>
              <a:t>consequat</a:t>
            </a:r>
            <a:r>
              <a:rPr lang="pt-BR" dirty="0" smtClean="0"/>
              <a:t>, </a:t>
            </a:r>
            <a:r>
              <a:rPr lang="pt-BR" dirty="0" err="1" smtClean="0"/>
              <a:t>malesuada</a:t>
            </a:r>
            <a:r>
              <a:rPr lang="pt-BR" dirty="0" smtClean="0"/>
              <a:t> libero vitae, </a:t>
            </a:r>
            <a:r>
              <a:rPr lang="pt-BR" dirty="0" err="1" smtClean="0"/>
              <a:t>consequat</a:t>
            </a:r>
            <a:r>
              <a:rPr lang="pt-BR" dirty="0" smtClean="0"/>
              <a:t> </a:t>
            </a:r>
            <a:r>
              <a:rPr lang="pt-BR" dirty="0" err="1" smtClean="0"/>
              <a:t>nisl</a:t>
            </a:r>
            <a:r>
              <a:rPr lang="pt-BR" dirty="0" smtClean="0"/>
              <a:t>. </a:t>
            </a:r>
            <a:r>
              <a:rPr lang="pt-BR" dirty="0" err="1" smtClean="0"/>
              <a:t>Vivamus</a:t>
            </a:r>
            <a:r>
              <a:rPr lang="pt-BR" dirty="0" smtClean="0"/>
              <a:t> </a:t>
            </a:r>
            <a:r>
              <a:rPr lang="pt-BR" dirty="0" err="1" smtClean="0"/>
              <a:t>pulvinar</a:t>
            </a:r>
            <a:r>
              <a:rPr lang="pt-BR" dirty="0" smtClean="0"/>
              <a:t> </a:t>
            </a:r>
            <a:r>
              <a:rPr lang="pt-BR" dirty="0" err="1" smtClean="0"/>
              <a:t>consequat</a:t>
            </a:r>
            <a:r>
              <a:rPr lang="pt-BR" dirty="0" smtClean="0"/>
              <a:t> </a:t>
            </a:r>
            <a:r>
              <a:rPr lang="pt-BR" dirty="0" err="1" smtClean="0"/>
              <a:t>lorem</a:t>
            </a:r>
            <a:r>
              <a:rPr lang="pt-BR" dirty="0" smtClean="0"/>
              <a:t> quis </a:t>
            </a:r>
            <a:r>
              <a:rPr lang="pt-BR" dirty="0" err="1" smtClean="0"/>
              <a:t>hendrerit</a:t>
            </a:r>
            <a:r>
              <a:rPr lang="pt-BR" dirty="0" smtClean="0"/>
              <a:t>. In </a:t>
            </a:r>
            <a:r>
              <a:rPr lang="pt-BR" dirty="0" err="1" smtClean="0"/>
              <a:t>hac</a:t>
            </a:r>
            <a:r>
              <a:rPr lang="pt-BR" dirty="0" smtClean="0"/>
              <a:t> habitasse </a:t>
            </a:r>
            <a:r>
              <a:rPr lang="pt-BR" dirty="0" err="1" smtClean="0"/>
              <a:t>platea</a:t>
            </a:r>
            <a:r>
              <a:rPr lang="pt-BR" dirty="0" smtClean="0"/>
              <a:t> </a:t>
            </a:r>
            <a:r>
              <a:rPr lang="pt-BR" dirty="0" err="1" smtClean="0"/>
              <a:t>dictumst</a:t>
            </a:r>
            <a:r>
              <a:rPr lang="pt-BR" dirty="0" smtClean="0"/>
              <a:t>. </a:t>
            </a:r>
            <a:r>
              <a:rPr lang="pt-BR" dirty="0" err="1" smtClean="0"/>
              <a:t>Duis</a:t>
            </a:r>
            <a:r>
              <a:rPr lang="pt-BR" dirty="0" smtClean="0"/>
              <a:t> non </a:t>
            </a:r>
            <a:r>
              <a:rPr lang="pt-BR" dirty="0" err="1" smtClean="0"/>
              <a:t>rhoncus</a:t>
            </a:r>
            <a:r>
              <a:rPr lang="pt-BR" dirty="0" smtClean="0"/>
              <a:t> </a:t>
            </a:r>
            <a:r>
              <a:rPr lang="pt-BR" dirty="0" err="1" smtClean="0"/>
              <a:t>lorem</a:t>
            </a:r>
            <a:r>
              <a:rPr lang="pt-BR" dirty="0" smtClean="0"/>
              <a:t>.</a:t>
            </a:r>
          </a:p>
          <a:p>
            <a:pPr lvl="0"/>
            <a:endParaRPr lang="pt-BR" dirty="0"/>
          </a:p>
        </p:txBody>
      </p:sp>
      <p:sp>
        <p:nvSpPr>
          <p:cNvPr id="15" name="Text Placeholder 2"/>
          <p:cNvSpPr>
            <a:spLocks noGrp="1"/>
          </p:cNvSpPr>
          <p:nvPr>
            <p:ph type="body" sz="quarter" idx="18" hasCustomPrompt="1"/>
          </p:nvPr>
        </p:nvSpPr>
        <p:spPr>
          <a:xfrm>
            <a:off x="553772" y="1612657"/>
            <a:ext cx="8793428" cy="566738"/>
          </a:xfrm>
        </p:spPr>
        <p:txBody>
          <a:bodyPr>
            <a:normAutofit/>
          </a:bodyPr>
          <a:lstStyle>
            <a:lvl1pPr marL="0" indent="0">
              <a:buNone/>
              <a:defRPr sz="1200">
                <a:solidFill>
                  <a:srgbClr val="3C3C3C"/>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porta</a:t>
            </a:r>
            <a:r>
              <a:rPr lang="en-US" dirty="0" smtClean="0"/>
              <a:t> </a:t>
            </a:r>
            <a:r>
              <a:rPr lang="en-US" dirty="0" err="1" smtClean="0"/>
              <a:t>bibendum</a:t>
            </a:r>
            <a:r>
              <a:rPr lang="en-US" dirty="0" smtClean="0"/>
              <a:t> </a:t>
            </a:r>
            <a:r>
              <a:rPr lang="en-US" dirty="0" err="1" smtClean="0"/>
              <a:t>nisl</a:t>
            </a:r>
            <a:r>
              <a:rPr lang="en-US" dirty="0" smtClean="0"/>
              <a:t>, at </a:t>
            </a:r>
            <a:r>
              <a:rPr lang="en-US" dirty="0" err="1" smtClean="0"/>
              <a:t>pretium</a:t>
            </a:r>
            <a:r>
              <a:rPr lang="en-US" dirty="0" smtClean="0"/>
              <a:t> magna </a:t>
            </a:r>
            <a:r>
              <a:rPr lang="en-US" dirty="0" err="1" smtClean="0"/>
              <a:t>placerat</a:t>
            </a:r>
            <a:r>
              <a:rPr lang="en-US" dirty="0" smtClean="0"/>
              <a:t> id</a:t>
            </a:r>
          </a:p>
          <a:p>
            <a:pPr lvl="0"/>
            <a:endParaRPr lang="en-US" dirty="0"/>
          </a:p>
        </p:txBody>
      </p:sp>
      <p:sp>
        <p:nvSpPr>
          <p:cNvPr id="12" name="Espaço Reservado para Texto 8"/>
          <p:cNvSpPr>
            <a:spLocks noGrp="1"/>
          </p:cNvSpPr>
          <p:nvPr>
            <p:ph type="body" sz="quarter" idx="19" hasCustomPrompt="1"/>
          </p:nvPr>
        </p:nvSpPr>
        <p:spPr>
          <a:xfrm>
            <a:off x="5178556" y="2540001"/>
            <a:ext cx="4168644" cy="3009012"/>
          </a:xfrm>
        </p:spPr>
        <p:txBody>
          <a:bodyPr/>
          <a:lstStyle>
            <a:lvl1pPr marL="0" marR="0" indent="0" algn="l" defTabSz="457200" rtl="0" eaLnBrk="1" fontAlgn="auto" latinLnBrk="0" hangingPunct="1">
              <a:lnSpc>
                <a:spcPct val="150000"/>
              </a:lnSpc>
              <a:spcBef>
                <a:spcPct val="20000"/>
              </a:spcBef>
              <a:spcAft>
                <a:spcPts val="0"/>
              </a:spcAft>
              <a:buClr>
                <a:srgbClr val="00B4FF"/>
              </a:buClr>
              <a:buSzTx/>
              <a:buFont typeface="Arial"/>
              <a:buNone/>
              <a:tabLst/>
              <a:defRPr sz="1100"/>
            </a:lvl1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porta </a:t>
            </a:r>
            <a:r>
              <a:rPr lang="pt-BR" dirty="0" err="1" smtClean="0"/>
              <a:t>bibendum</a:t>
            </a:r>
            <a:r>
              <a:rPr lang="pt-BR" dirty="0" smtClean="0"/>
              <a:t> </a:t>
            </a:r>
            <a:r>
              <a:rPr lang="pt-BR" dirty="0" err="1" smtClean="0"/>
              <a:t>nisl</a:t>
            </a:r>
            <a:r>
              <a:rPr lang="pt-BR" dirty="0" smtClean="0"/>
              <a:t>, </a:t>
            </a:r>
            <a:r>
              <a:rPr lang="pt-BR" dirty="0" err="1" smtClean="0"/>
              <a:t>at</a:t>
            </a:r>
            <a:r>
              <a:rPr lang="pt-BR" dirty="0" smtClean="0"/>
              <a:t> </a:t>
            </a:r>
            <a:r>
              <a:rPr lang="pt-BR" dirty="0" err="1" smtClean="0"/>
              <a:t>pretium</a:t>
            </a:r>
            <a:r>
              <a:rPr lang="pt-BR" dirty="0" smtClean="0"/>
              <a:t> magna </a:t>
            </a:r>
            <a:r>
              <a:rPr lang="pt-BR" dirty="0" err="1" smtClean="0"/>
              <a:t>placerat</a:t>
            </a:r>
            <a:r>
              <a:rPr lang="pt-BR" dirty="0" smtClean="0"/>
              <a:t> id. </a:t>
            </a:r>
            <a:r>
              <a:rPr lang="pt-BR" dirty="0" err="1" smtClean="0"/>
              <a:t>Fusce</a:t>
            </a:r>
            <a:r>
              <a:rPr lang="pt-BR" dirty="0" smtClean="0"/>
              <a:t> </a:t>
            </a:r>
            <a:r>
              <a:rPr lang="pt-BR" dirty="0" err="1" smtClean="0"/>
              <a:t>cursus</a:t>
            </a:r>
            <a:r>
              <a:rPr lang="pt-BR" dirty="0" smtClean="0"/>
              <a:t> </a:t>
            </a:r>
            <a:r>
              <a:rPr lang="pt-BR" dirty="0" err="1" smtClean="0"/>
              <a:t>neque</a:t>
            </a:r>
            <a:r>
              <a:rPr lang="pt-BR" dirty="0" smtClean="0"/>
              <a:t> </a:t>
            </a:r>
            <a:r>
              <a:rPr lang="pt-BR" dirty="0" err="1" smtClean="0"/>
              <a:t>velit</a:t>
            </a:r>
            <a:r>
              <a:rPr lang="pt-BR" dirty="0" smtClean="0"/>
              <a:t>, </a:t>
            </a:r>
            <a:r>
              <a:rPr lang="pt-BR" dirty="0" err="1" smtClean="0"/>
              <a:t>vel</a:t>
            </a:r>
            <a:r>
              <a:rPr lang="pt-BR" dirty="0" smtClean="0"/>
              <a:t> </a:t>
            </a:r>
            <a:r>
              <a:rPr lang="pt-BR" dirty="0" err="1" smtClean="0"/>
              <a:t>viverra</a:t>
            </a:r>
            <a:r>
              <a:rPr lang="pt-BR" dirty="0" smtClean="0"/>
              <a:t> </a:t>
            </a:r>
            <a:r>
              <a:rPr lang="pt-BR" dirty="0" err="1" smtClean="0"/>
              <a:t>risus</a:t>
            </a:r>
            <a:r>
              <a:rPr lang="pt-BR" dirty="0" smtClean="0"/>
              <a:t> </a:t>
            </a:r>
            <a:r>
              <a:rPr lang="pt-BR" dirty="0" err="1" smtClean="0"/>
              <a:t>dignissim</a:t>
            </a:r>
            <a:r>
              <a:rPr lang="pt-BR" dirty="0" smtClean="0"/>
              <a:t> </a:t>
            </a:r>
            <a:r>
              <a:rPr lang="pt-BR" dirty="0" err="1" smtClean="0"/>
              <a:t>eget</a:t>
            </a:r>
            <a:r>
              <a:rPr lang="pt-BR" dirty="0" smtClean="0"/>
              <a:t>. </a:t>
            </a:r>
            <a:r>
              <a:rPr lang="pt-BR" dirty="0" err="1" smtClean="0"/>
              <a:t>Vestibulum</a:t>
            </a:r>
            <a:r>
              <a:rPr lang="pt-BR" dirty="0" smtClean="0"/>
              <a:t> ante ipsum </a:t>
            </a:r>
            <a:r>
              <a:rPr lang="pt-BR" dirty="0" err="1" smtClean="0"/>
              <a:t>primis</a:t>
            </a:r>
            <a:r>
              <a:rPr lang="pt-BR" dirty="0" smtClean="0"/>
              <a:t> in </a:t>
            </a:r>
            <a:r>
              <a:rPr lang="pt-BR" dirty="0" err="1" smtClean="0"/>
              <a:t>faucibus</a:t>
            </a:r>
            <a:r>
              <a:rPr lang="pt-BR" dirty="0" smtClean="0"/>
              <a:t> </a:t>
            </a:r>
            <a:r>
              <a:rPr lang="pt-BR" dirty="0" err="1" smtClean="0"/>
              <a:t>orci</a:t>
            </a:r>
            <a:r>
              <a:rPr lang="pt-BR" dirty="0" smtClean="0"/>
              <a:t> </a:t>
            </a:r>
            <a:r>
              <a:rPr lang="pt-BR" dirty="0" err="1" smtClean="0"/>
              <a:t>luctus</a:t>
            </a:r>
            <a:r>
              <a:rPr lang="pt-BR" dirty="0" smtClean="0"/>
              <a:t> et </a:t>
            </a:r>
            <a:r>
              <a:rPr lang="pt-BR" dirty="0" err="1" smtClean="0"/>
              <a:t>ultrices</a:t>
            </a:r>
            <a:r>
              <a:rPr lang="pt-BR" dirty="0" smtClean="0"/>
              <a:t> </a:t>
            </a:r>
            <a:r>
              <a:rPr lang="pt-BR" dirty="0" err="1" smtClean="0"/>
              <a:t>posuere</a:t>
            </a:r>
            <a:r>
              <a:rPr lang="pt-BR" dirty="0" smtClean="0"/>
              <a:t> </a:t>
            </a:r>
            <a:r>
              <a:rPr lang="pt-BR" dirty="0" err="1" smtClean="0"/>
              <a:t>cubilia</a:t>
            </a:r>
            <a:r>
              <a:rPr lang="pt-BR" dirty="0" smtClean="0"/>
              <a:t> </a:t>
            </a:r>
            <a:r>
              <a:rPr lang="pt-BR" dirty="0" err="1" smtClean="0"/>
              <a:t>Curae</a:t>
            </a:r>
            <a:r>
              <a:rPr lang="pt-BR" dirty="0" smtClean="0"/>
              <a:t>; </a:t>
            </a:r>
            <a:r>
              <a:rPr lang="pt-BR" dirty="0" err="1" smtClean="0"/>
              <a:t>Vestibulum</a:t>
            </a:r>
            <a:r>
              <a:rPr lang="pt-BR" dirty="0" smtClean="0"/>
              <a:t> </a:t>
            </a:r>
            <a:r>
              <a:rPr lang="pt-BR" dirty="0" err="1" smtClean="0"/>
              <a:t>sit</a:t>
            </a:r>
            <a:r>
              <a:rPr lang="pt-BR" dirty="0" smtClean="0"/>
              <a:t> </a:t>
            </a:r>
            <a:r>
              <a:rPr lang="pt-BR" dirty="0" err="1" smtClean="0"/>
              <a:t>amet</a:t>
            </a:r>
            <a:r>
              <a:rPr lang="pt-BR" dirty="0" smtClean="0"/>
              <a:t> </a:t>
            </a:r>
            <a:r>
              <a:rPr lang="pt-BR" dirty="0" err="1" smtClean="0"/>
              <a:t>orci</a:t>
            </a:r>
            <a:r>
              <a:rPr lang="pt-BR" dirty="0" smtClean="0"/>
              <a:t> </a:t>
            </a:r>
            <a:r>
              <a:rPr lang="pt-BR" dirty="0" err="1" smtClean="0"/>
              <a:t>consequat</a:t>
            </a:r>
            <a:r>
              <a:rPr lang="pt-BR" dirty="0" smtClean="0"/>
              <a:t>, </a:t>
            </a:r>
            <a:r>
              <a:rPr lang="pt-BR" dirty="0" err="1" smtClean="0"/>
              <a:t>malesuada</a:t>
            </a:r>
            <a:r>
              <a:rPr lang="pt-BR" dirty="0" smtClean="0"/>
              <a:t> libero vitae, </a:t>
            </a:r>
            <a:r>
              <a:rPr lang="pt-BR" dirty="0" err="1" smtClean="0"/>
              <a:t>consequat</a:t>
            </a:r>
            <a:r>
              <a:rPr lang="pt-BR" dirty="0" smtClean="0"/>
              <a:t> </a:t>
            </a:r>
            <a:r>
              <a:rPr lang="pt-BR" dirty="0" err="1" smtClean="0"/>
              <a:t>nisl</a:t>
            </a:r>
            <a:r>
              <a:rPr lang="pt-BR" dirty="0" smtClean="0"/>
              <a:t>. </a:t>
            </a:r>
            <a:r>
              <a:rPr lang="pt-BR" dirty="0" err="1" smtClean="0"/>
              <a:t>Vivamus</a:t>
            </a:r>
            <a:r>
              <a:rPr lang="pt-BR" dirty="0" smtClean="0"/>
              <a:t> </a:t>
            </a:r>
            <a:r>
              <a:rPr lang="pt-BR" dirty="0" err="1" smtClean="0"/>
              <a:t>pulvinar</a:t>
            </a:r>
            <a:r>
              <a:rPr lang="pt-BR" dirty="0" smtClean="0"/>
              <a:t> </a:t>
            </a:r>
            <a:r>
              <a:rPr lang="pt-BR" dirty="0" err="1" smtClean="0"/>
              <a:t>consequat</a:t>
            </a:r>
            <a:r>
              <a:rPr lang="pt-BR" dirty="0" smtClean="0"/>
              <a:t> </a:t>
            </a:r>
            <a:r>
              <a:rPr lang="pt-BR" dirty="0" err="1" smtClean="0"/>
              <a:t>lorem</a:t>
            </a:r>
            <a:r>
              <a:rPr lang="pt-BR" dirty="0" smtClean="0"/>
              <a:t> quis </a:t>
            </a:r>
            <a:r>
              <a:rPr lang="pt-BR" dirty="0" err="1" smtClean="0"/>
              <a:t>hendrerit</a:t>
            </a:r>
            <a:r>
              <a:rPr lang="pt-BR" dirty="0" smtClean="0"/>
              <a:t>. In </a:t>
            </a:r>
            <a:r>
              <a:rPr lang="pt-BR" dirty="0" err="1" smtClean="0"/>
              <a:t>hac</a:t>
            </a:r>
            <a:r>
              <a:rPr lang="pt-BR" dirty="0" smtClean="0"/>
              <a:t> habitasse </a:t>
            </a:r>
            <a:r>
              <a:rPr lang="pt-BR" dirty="0" err="1" smtClean="0"/>
              <a:t>platea</a:t>
            </a:r>
            <a:r>
              <a:rPr lang="pt-BR" dirty="0" smtClean="0"/>
              <a:t> </a:t>
            </a:r>
            <a:r>
              <a:rPr lang="pt-BR" dirty="0" err="1" smtClean="0"/>
              <a:t>dictumst</a:t>
            </a:r>
            <a:r>
              <a:rPr lang="pt-BR" dirty="0" smtClean="0"/>
              <a:t>. </a:t>
            </a:r>
            <a:r>
              <a:rPr lang="pt-BR" dirty="0" err="1" smtClean="0"/>
              <a:t>Duis</a:t>
            </a:r>
            <a:r>
              <a:rPr lang="pt-BR" dirty="0" smtClean="0"/>
              <a:t> non </a:t>
            </a:r>
            <a:r>
              <a:rPr lang="pt-BR" dirty="0" err="1" smtClean="0"/>
              <a:t>rhoncus</a:t>
            </a:r>
            <a:r>
              <a:rPr lang="pt-BR" dirty="0" smtClean="0"/>
              <a:t> </a:t>
            </a:r>
            <a:r>
              <a:rPr lang="pt-BR" dirty="0" err="1" smtClean="0"/>
              <a:t>lorem</a:t>
            </a:r>
            <a:r>
              <a:rPr lang="pt-BR" dirty="0" smtClean="0"/>
              <a:t>.</a:t>
            </a:r>
          </a:p>
          <a:p>
            <a:pPr lvl="0"/>
            <a:endParaRPr lang="pt-BR" dirty="0"/>
          </a:p>
        </p:txBody>
      </p:sp>
      <p:pic>
        <p:nvPicPr>
          <p:cNvPr id="11" name="Imagem 10"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24010780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co - 2 cxs de texto (azul escuro)">
    <p:spTree>
      <p:nvGrpSpPr>
        <p:cNvPr id="1" name=""/>
        <p:cNvGrpSpPr/>
        <p:nvPr/>
      </p:nvGrpSpPr>
      <p:grpSpPr>
        <a:xfrm>
          <a:off x="0" y="0"/>
          <a:ext cx="0" cy="0"/>
          <a:chOff x="0" y="0"/>
          <a:chExt cx="0" cy="0"/>
        </a:xfrm>
      </p:grpSpPr>
      <p:sp>
        <p:nvSpPr>
          <p:cNvPr id="21"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 name="Espaço Reservado para Texto 2"/>
          <p:cNvSpPr>
            <a:spLocks noGrp="1"/>
          </p:cNvSpPr>
          <p:nvPr>
            <p:ph type="body" sz="quarter" idx="13" hasCustomPrompt="1"/>
          </p:nvPr>
        </p:nvSpPr>
        <p:spPr>
          <a:xfrm>
            <a:off x="556461" y="502630"/>
            <a:ext cx="8790739" cy="954087"/>
          </a:xfrm>
        </p:spPr>
        <p:txBody>
          <a:bodyPr>
            <a:normAutofit/>
          </a:bodyPr>
          <a:lstStyle>
            <a:lvl1pPr marL="0" indent="0">
              <a:buNone/>
              <a:defRPr sz="2800" baseline="0">
                <a:solidFill>
                  <a:srgbClr val="0082BE"/>
                </a:solidFill>
              </a:defRPr>
            </a:lvl1pPr>
          </a:lstStyle>
          <a:p>
            <a:pPr lvl="0"/>
            <a:r>
              <a:rPr lang="pt-BR" dirty="0" smtClean="0"/>
              <a:t>Texto de Destaque</a:t>
            </a:r>
            <a:endParaRPr lang="pt-BR" dirty="0"/>
          </a:p>
        </p:txBody>
      </p:sp>
      <p:sp>
        <p:nvSpPr>
          <p:cNvPr id="13" name="Text Placeholder 2"/>
          <p:cNvSpPr>
            <a:spLocks noGrp="1"/>
          </p:cNvSpPr>
          <p:nvPr>
            <p:ph type="body" sz="quarter" idx="18" hasCustomPrompt="1"/>
          </p:nvPr>
        </p:nvSpPr>
        <p:spPr>
          <a:xfrm>
            <a:off x="553772" y="1612657"/>
            <a:ext cx="8806128" cy="566738"/>
          </a:xfrm>
        </p:spPr>
        <p:txBody>
          <a:bodyPr>
            <a:normAutofit/>
          </a:bodyPr>
          <a:lstStyle>
            <a:lvl1pPr marL="0" indent="0">
              <a:buNone/>
              <a:defRPr sz="1200">
                <a:solidFill>
                  <a:srgbClr val="3C3C3C"/>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a:t>
            </a:r>
            <a:r>
              <a:rPr lang="en-US" dirty="0" err="1" smtClean="0"/>
              <a:t>porta</a:t>
            </a:r>
            <a:r>
              <a:rPr lang="en-US" dirty="0" smtClean="0"/>
              <a:t> </a:t>
            </a:r>
            <a:r>
              <a:rPr lang="en-US" dirty="0" err="1" smtClean="0"/>
              <a:t>bibendum</a:t>
            </a:r>
            <a:r>
              <a:rPr lang="en-US" dirty="0" smtClean="0"/>
              <a:t> </a:t>
            </a:r>
            <a:r>
              <a:rPr lang="en-US" dirty="0" err="1" smtClean="0"/>
              <a:t>nisl</a:t>
            </a:r>
            <a:r>
              <a:rPr lang="en-US" dirty="0" smtClean="0"/>
              <a:t>, at </a:t>
            </a:r>
            <a:r>
              <a:rPr lang="en-US" dirty="0" err="1" smtClean="0"/>
              <a:t>pretium</a:t>
            </a:r>
            <a:r>
              <a:rPr lang="en-US" dirty="0" smtClean="0"/>
              <a:t> magna </a:t>
            </a:r>
            <a:r>
              <a:rPr lang="en-US" dirty="0" err="1" smtClean="0"/>
              <a:t>placerat</a:t>
            </a:r>
            <a:r>
              <a:rPr lang="en-US" dirty="0" smtClean="0"/>
              <a:t> id</a:t>
            </a:r>
          </a:p>
          <a:p>
            <a:pPr lvl="0"/>
            <a:endParaRPr lang="en-US" dirty="0"/>
          </a:p>
        </p:txBody>
      </p:sp>
      <p:sp>
        <p:nvSpPr>
          <p:cNvPr id="26" name="Espaço Reservado para Texto 8"/>
          <p:cNvSpPr>
            <a:spLocks noGrp="1"/>
          </p:cNvSpPr>
          <p:nvPr>
            <p:ph type="body" sz="quarter" idx="21" hasCustomPrompt="1"/>
          </p:nvPr>
        </p:nvSpPr>
        <p:spPr>
          <a:xfrm>
            <a:off x="555756" y="2540001"/>
            <a:ext cx="4168644" cy="3009012"/>
          </a:xfrm>
        </p:spPr>
        <p:txBody>
          <a:bodyPr/>
          <a:lstStyle>
            <a:lvl1pPr marL="0" marR="0" indent="0" algn="l" defTabSz="457200" rtl="0" eaLnBrk="1" fontAlgn="auto" latinLnBrk="0" hangingPunct="1">
              <a:lnSpc>
                <a:spcPct val="150000"/>
              </a:lnSpc>
              <a:spcBef>
                <a:spcPct val="20000"/>
              </a:spcBef>
              <a:spcAft>
                <a:spcPts val="0"/>
              </a:spcAft>
              <a:buClr>
                <a:srgbClr val="00B4FF"/>
              </a:buClr>
              <a:buSzTx/>
              <a:buFont typeface="Arial"/>
              <a:buNone/>
              <a:tabLst/>
              <a:defRPr sz="1100"/>
            </a:lvl1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porta </a:t>
            </a:r>
            <a:r>
              <a:rPr lang="pt-BR" dirty="0" err="1" smtClean="0"/>
              <a:t>bibendum</a:t>
            </a:r>
            <a:r>
              <a:rPr lang="pt-BR" dirty="0" smtClean="0"/>
              <a:t> </a:t>
            </a:r>
            <a:r>
              <a:rPr lang="pt-BR" dirty="0" err="1" smtClean="0"/>
              <a:t>nisl</a:t>
            </a:r>
            <a:r>
              <a:rPr lang="pt-BR" dirty="0" smtClean="0"/>
              <a:t>, </a:t>
            </a:r>
            <a:r>
              <a:rPr lang="pt-BR" dirty="0" err="1" smtClean="0"/>
              <a:t>at</a:t>
            </a:r>
            <a:r>
              <a:rPr lang="pt-BR" dirty="0" smtClean="0"/>
              <a:t> </a:t>
            </a:r>
            <a:r>
              <a:rPr lang="pt-BR" dirty="0" err="1" smtClean="0"/>
              <a:t>pretium</a:t>
            </a:r>
            <a:r>
              <a:rPr lang="pt-BR" dirty="0" smtClean="0"/>
              <a:t> magna </a:t>
            </a:r>
            <a:r>
              <a:rPr lang="pt-BR" dirty="0" err="1" smtClean="0"/>
              <a:t>placerat</a:t>
            </a:r>
            <a:r>
              <a:rPr lang="pt-BR" dirty="0" smtClean="0"/>
              <a:t> id. </a:t>
            </a:r>
            <a:r>
              <a:rPr lang="pt-BR" dirty="0" err="1" smtClean="0"/>
              <a:t>Fusce</a:t>
            </a:r>
            <a:r>
              <a:rPr lang="pt-BR" dirty="0" smtClean="0"/>
              <a:t> </a:t>
            </a:r>
            <a:r>
              <a:rPr lang="pt-BR" dirty="0" err="1" smtClean="0"/>
              <a:t>cursus</a:t>
            </a:r>
            <a:r>
              <a:rPr lang="pt-BR" dirty="0" smtClean="0"/>
              <a:t> </a:t>
            </a:r>
            <a:r>
              <a:rPr lang="pt-BR" dirty="0" err="1" smtClean="0"/>
              <a:t>neque</a:t>
            </a:r>
            <a:r>
              <a:rPr lang="pt-BR" dirty="0" smtClean="0"/>
              <a:t> </a:t>
            </a:r>
            <a:r>
              <a:rPr lang="pt-BR" dirty="0" err="1" smtClean="0"/>
              <a:t>velit</a:t>
            </a:r>
            <a:r>
              <a:rPr lang="pt-BR" dirty="0" smtClean="0"/>
              <a:t>, </a:t>
            </a:r>
            <a:r>
              <a:rPr lang="pt-BR" dirty="0" err="1" smtClean="0"/>
              <a:t>vel</a:t>
            </a:r>
            <a:r>
              <a:rPr lang="pt-BR" dirty="0" smtClean="0"/>
              <a:t> </a:t>
            </a:r>
            <a:r>
              <a:rPr lang="pt-BR" dirty="0" err="1" smtClean="0"/>
              <a:t>viverra</a:t>
            </a:r>
            <a:r>
              <a:rPr lang="pt-BR" dirty="0" smtClean="0"/>
              <a:t> </a:t>
            </a:r>
            <a:r>
              <a:rPr lang="pt-BR" dirty="0" err="1" smtClean="0"/>
              <a:t>risus</a:t>
            </a:r>
            <a:r>
              <a:rPr lang="pt-BR" dirty="0" smtClean="0"/>
              <a:t> </a:t>
            </a:r>
            <a:r>
              <a:rPr lang="pt-BR" dirty="0" err="1" smtClean="0"/>
              <a:t>dignissim</a:t>
            </a:r>
            <a:r>
              <a:rPr lang="pt-BR" dirty="0" smtClean="0"/>
              <a:t> </a:t>
            </a:r>
            <a:r>
              <a:rPr lang="pt-BR" dirty="0" err="1" smtClean="0"/>
              <a:t>eget</a:t>
            </a:r>
            <a:r>
              <a:rPr lang="pt-BR" dirty="0" smtClean="0"/>
              <a:t>. </a:t>
            </a:r>
            <a:r>
              <a:rPr lang="pt-BR" dirty="0" err="1" smtClean="0"/>
              <a:t>Vestibulum</a:t>
            </a:r>
            <a:r>
              <a:rPr lang="pt-BR" dirty="0" smtClean="0"/>
              <a:t> ante ipsum </a:t>
            </a:r>
            <a:r>
              <a:rPr lang="pt-BR" dirty="0" err="1" smtClean="0"/>
              <a:t>primis</a:t>
            </a:r>
            <a:r>
              <a:rPr lang="pt-BR" dirty="0" smtClean="0"/>
              <a:t> in </a:t>
            </a:r>
            <a:r>
              <a:rPr lang="pt-BR" dirty="0" err="1" smtClean="0"/>
              <a:t>faucibus</a:t>
            </a:r>
            <a:r>
              <a:rPr lang="pt-BR" dirty="0" smtClean="0"/>
              <a:t> </a:t>
            </a:r>
            <a:r>
              <a:rPr lang="pt-BR" dirty="0" err="1" smtClean="0"/>
              <a:t>orci</a:t>
            </a:r>
            <a:r>
              <a:rPr lang="pt-BR" dirty="0" smtClean="0"/>
              <a:t> </a:t>
            </a:r>
            <a:r>
              <a:rPr lang="pt-BR" dirty="0" err="1" smtClean="0"/>
              <a:t>luctus</a:t>
            </a:r>
            <a:r>
              <a:rPr lang="pt-BR" dirty="0" smtClean="0"/>
              <a:t> et </a:t>
            </a:r>
            <a:r>
              <a:rPr lang="pt-BR" dirty="0" err="1" smtClean="0"/>
              <a:t>ultrices</a:t>
            </a:r>
            <a:r>
              <a:rPr lang="pt-BR" dirty="0" smtClean="0"/>
              <a:t> </a:t>
            </a:r>
            <a:r>
              <a:rPr lang="pt-BR" dirty="0" err="1" smtClean="0"/>
              <a:t>posuere</a:t>
            </a:r>
            <a:r>
              <a:rPr lang="pt-BR" dirty="0" smtClean="0"/>
              <a:t> </a:t>
            </a:r>
            <a:r>
              <a:rPr lang="pt-BR" dirty="0" err="1" smtClean="0"/>
              <a:t>cubilia</a:t>
            </a:r>
            <a:r>
              <a:rPr lang="pt-BR" dirty="0" smtClean="0"/>
              <a:t> </a:t>
            </a:r>
            <a:r>
              <a:rPr lang="pt-BR" dirty="0" err="1" smtClean="0"/>
              <a:t>Curae</a:t>
            </a:r>
            <a:r>
              <a:rPr lang="pt-BR" dirty="0" smtClean="0"/>
              <a:t>; </a:t>
            </a:r>
            <a:r>
              <a:rPr lang="pt-BR" dirty="0" err="1" smtClean="0"/>
              <a:t>Vestibulum</a:t>
            </a:r>
            <a:r>
              <a:rPr lang="pt-BR" dirty="0" smtClean="0"/>
              <a:t> </a:t>
            </a:r>
            <a:r>
              <a:rPr lang="pt-BR" dirty="0" err="1" smtClean="0"/>
              <a:t>sit</a:t>
            </a:r>
            <a:r>
              <a:rPr lang="pt-BR" dirty="0" smtClean="0"/>
              <a:t> </a:t>
            </a:r>
            <a:r>
              <a:rPr lang="pt-BR" dirty="0" err="1" smtClean="0"/>
              <a:t>amet</a:t>
            </a:r>
            <a:r>
              <a:rPr lang="pt-BR" dirty="0" smtClean="0"/>
              <a:t> </a:t>
            </a:r>
            <a:r>
              <a:rPr lang="pt-BR" dirty="0" err="1" smtClean="0"/>
              <a:t>orci</a:t>
            </a:r>
            <a:r>
              <a:rPr lang="pt-BR" dirty="0" smtClean="0"/>
              <a:t> </a:t>
            </a:r>
            <a:r>
              <a:rPr lang="pt-BR" dirty="0" err="1" smtClean="0"/>
              <a:t>consequat</a:t>
            </a:r>
            <a:r>
              <a:rPr lang="pt-BR" dirty="0" smtClean="0"/>
              <a:t>, </a:t>
            </a:r>
            <a:r>
              <a:rPr lang="pt-BR" dirty="0" err="1" smtClean="0"/>
              <a:t>malesuada</a:t>
            </a:r>
            <a:r>
              <a:rPr lang="pt-BR" dirty="0" smtClean="0"/>
              <a:t> libero vitae, </a:t>
            </a:r>
            <a:r>
              <a:rPr lang="pt-BR" dirty="0" err="1" smtClean="0"/>
              <a:t>consequat</a:t>
            </a:r>
            <a:r>
              <a:rPr lang="pt-BR" dirty="0" smtClean="0"/>
              <a:t> </a:t>
            </a:r>
            <a:r>
              <a:rPr lang="pt-BR" dirty="0" err="1" smtClean="0"/>
              <a:t>nisl</a:t>
            </a:r>
            <a:r>
              <a:rPr lang="pt-BR" dirty="0" smtClean="0"/>
              <a:t>. </a:t>
            </a:r>
            <a:r>
              <a:rPr lang="pt-BR" dirty="0" err="1" smtClean="0"/>
              <a:t>Vivamus</a:t>
            </a:r>
            <a:r>
              <a:rPr lang="pt-BR" dirty="0" smtClean="0"/>
              <a:t> </a:t>
            </a:r>
            <a:r>
              <a:rPr lang="pt-BR" dirty="0" err="1" smtClean="0"/>
              <a:t>pulvinar</a:t>
            </a:r>
            <a:r>
              <a:rPr lang="pt-BR" dirty="0" smtClean="0"/>
              <a:t> </a:t>
            </a:r>
            <a:r>
              <a:rPr lang="pt-BR" dirty="0" err="1" smtClean="0"/>
              <a:t>consequat</a:t>
            </a:r>
            <a:r>
              <a:rPr lang="pt-BR" dirty="0" smtClean="0"/>
              <a:t> </a:t>
            </a:r>
            <a:r>
              <a:rPr lang="pt-BR" dirty="0" err="1" smtClean="0"/>
              <a:t>lorem</a:t>
            </a:r>
            <a:r>
              <a:rPr lang="pt-BR" dirty="0" smtClean="0"/>
              <a:t> quis </a:t>
            </a:r>
            <a:r>
              <a:rPr lang="pt-BR" dirty="0" err="1" smtClean="0"/>
              <a:t>hendrerit</a:t>
            </a:r>
            <a:r>
              <a:rPr lang="pt-BR" dirty="0" smtClean="0"/>
              <a:t>. In </a:t>
            </a:r>
            <a:r>
              <a:rPr lang="pt-BR" dirty="0" err="1" smtClean="0"/>
              <a:t>hac</a:t>
            </a:r>
            <a:r>
              <a:rPr lang="pt-BR" dirty="0" smtClean="0"/>
              <a:t> habitasse </a:t>
            </a:r>
            <a:r>
              <a:rPr lang="pt-BR" dirty="0" err="1" smtClean="0"/>
              <a:t>platea</a:t>
            </a:r>
            <a:r>
              <a:rPr lang="pt-BR" dirty="0" smtClean="0"/>
              <a:t> </a:t>
            </a:r>
            <a:r>
              <a:rPr lang="pt-BR" dirty="0" err="1" smtClean="0"/>
              <a:t>dictumst</a:t>
            </a:r>
            <a:r>
              <a:rPr lang="pt-BR" dirty="0" smtClean="0"/>
              <a:t>. </a:t>
            </a:r>
            <a:r>
              <a:rPr lang="pt-BR" dirty="0" err="1" smtClean="0"/>
              <a:t>Duis</a:t>
            </a:r>
            <a:r>
              <a:rPr lang="pt-BR" dirty="0" smtClean="0"/>
              <a:t> non </a:t>
            </a:r>
            <a:r>
              <a:rPr lang="pt-BR" dirty="0" err="1" smtClean="0"/>
              <a:t>rhoncus</a:t>
            </a:r>
            <a:r>
              <a:rPr lang="pt-BR" dirty="0" smtClean="0"/>
              <a:t> </a:t>
            </a:r>
            <a:r>
              <a:rPr lang="pt-BR" dirty="0" err="1" smtClean="0"/>
              <a:t>lorem</a:t>
            </a:r>
            <a:r>
              <a:rPr lang="pt-BR" dirty="0" smtClean="0"/>
              <a:t>.</a:t>
            </a:r>
          </a:p>
          <a:p>
            <a:pPr lvl="0"/>
            <a:endParaRPr lang="pt-BR" dirty="0"/>
          </a:p>
        </p:txBody>
      </p:sp>
      <p:sp>
        <p:nvSpPr>
          <p:cNvPr id="27" name="Espaço Reservado para Texto 8"/>
          <p:cNvSpPr>
            <a:spLocks noGrp="1"/>
          </p:cNvSpPr>
          <p:nvPr>
            <p:ph type="body" sz="quarter" idx="23" hasCustomPrompt="1"/>
          </p:nvPr>
        </p:nvSpPr>
        <p:spPr>
          <a:xfrm>
            <a:off x="5178556" y="2540001"/>
            <a:ext cx="4168644" cy="3009012"/>
          </a:xfrm>
        </p:spPr>
        <p:txBody>
          <a:bodyPr/>
          <a:lstStyle>
            <a:lvl1pPr marL="0" marR="0" indent="0" algn="l" defTabSz="457200" rtl="0" eaLnBrk="1" fontAlgn="auto" latinLnBrk="0" hangingPunct="1">
              <a:lnSpc>
                <a:spcPct val="150000"/>
              </a:lnSpc>
              <a:spcBef>
                <a:spcPct val="20000"/>
              </a:spcBef>
              <a:spcAft>
                <a:spcPts val="0"/>
              </a:spcAft>
              <a:buClr>
                <a:srgbClr val="00B4FF"/>
              </a:buClr>
              <a:buSzTx/>
              <a:buFont typeface="Arial"/>
              <a:buNone/>
              <a:tabLst/>
              <a:defRPr sz="1100"/>
            </a:lvl1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porta </a:t>
            </a:r>
            <a:r>
              <a:rPr lang="pt-BR" dirty="0" err="1" smtClean="0"/>
              <a:t>bibendum</a:t>
            </a:r>
            <a:r>
              <a:rPr lang="pt-BR" dirty="0" smtClean="0"/>
              <a:t> </a:t>
            </a:r>
            <a:r>
              <a:rPr lang="pt-BR" dirty="0" err="1" smtClean="0"/>
              <a:t>nisl</a:t>
            </a:r>
            <a:r>
              <a:rPr lang="pt-BR" dirty="0" smtClean="0"/>
              <a:t>, </a:t>
            </a:r>
            <a:r>
              <a:rPr lang="pt-BR" dirty="0" err="1" smtClean="0"/>
              <a:t>at</a:t>
            </a:r>
            <a:r>
              <a:rPr lang="pt-BR" dirty="0" smtClean="0"/>
              <a:t> </a:t>
            </a:r>
            <a:r>
              <a:rPr lang="pt-BR" dirty="0" err="1" smtClean="0"/>
              <a:t>pretium</a:t>
            </a:r>
            <a:r>
              <a:rPr lang="pt-BR" dirty="0" smtClean="0"/>
              <a:t> magna </a:t>
            </a:r>
            <a:r>
              <a:rPr lang="pt-BR" dirty="0" err="1" smtClean="0"/>
              <a:t>placerat</a:t>
            </a:r>
            <a:r>
              <a:rPr lang="pt-BR" dirty="0" smtClean="0"/>
              <a:t> id. </a:t>
            </a:r>
            <a:r>
              <a:rPr lang="pt-BR" dirty="0" err="1" smtClean="0"/>
              <a:t>Fusce</a:t>
            </a:r>
            <a:r>
              <a:rPr lang="pt-BR" dirty="0" smtClean="0"/>
              <a:t> </a:t>
            </a:r>
            <a:r>
              <a:rPr lang="pt-BR" dirty="0" err="1" smtClean="0"/>
              <a:t>cursus</a:t>
            </a:r>
            <a:r>
              <a:rPr lang="pt-BR" dirty="0" smtClean="0"/>
              <a:t> </a:t>
            </a:r>
            <a:r>
              <a:rPr lang="pt-BR" dirty="0" err="1" smtClean="0"/>
              <a:t>neque</a:t>
            </a:r>
            <a:r>
              <a:rPr lang="pt-BR" dirty="0" smtClean="0"/>
              <a:t> </a:t>
            </a:r>
            <a:r>
              <a:rPr lang="pt-BR" dirty="0" err="1" smtClean="0"/>
              <a:t>velit</a:t>
            </a:r>
            <a:r>
              <a:rPr lang="pt-BR" dirty="0" smtClean="0"/>
              <a:t>, </a:t>
            </a:r>
            <a:r>
              <a:rPr lang="pt-BR" dirty="0" err="1" smtClean="0"/>
              <a:t>vel</a:t>
            </a:r>
            <a:r>
              <a:rPr lang="pt-BR" dirty="0" smtClean="0"/>
              <a:t> </a:t>
            </a:r>
            <a:r>
              <a:rPr lang="pt-BR" dirty="0" err="1" smtClean="0"/>
              <a:t>viverra</a:t>
            </a:r>
            <a:r>
              <a:rPr lang="pt-BR" dirty="0" smtClean="0"/>
              <a:t> </a:t>
            </a:r>
            <a:r>
              <a:rPr lang="pt-BR" dirty="0" err="1" smtClean="0"/>
              <a:t>risus</a:t>
            </a:r>
            <a:r>
              <a:rPr lang="pt-BR" dirty="0" smtClean="0"/>
              <a:t> </a:t>
            </a:r>
            <a:r>
              <a:rPr lang="pt-BR" dirty="0" err="1" smtClean="0"/>
              <a:t>dignissim</a:t>
            </a:r>
            <a:r>
              <a:rPr lang="pt-BR" dirty="0" smtClean="0"/>
              <a:t> </a:t>
            </a:r>
            <a:r>
              <a:rPr lang="pt-BR" dirty="0" err="1" smtClean="0"/>
              <a:t>eget</a:t>
            </a:r>
            <a:r>
              <a:rPr lang="pt-BR" dirty="0" smtClean="0"/>
              <a:t>. </a:t>
            </a:r>
            <a:r>
              <a:rPr lang="pt-BR" dirty="0" err="1" smtClean="0"/>
              <a:t>Vestibulum</a:t>
            </a:r>
            <a:r>
              <a:rPr lang="pt-BR" dirty="0" smtClean="0"/>
              <a:t> ante ipsum </a:t>
            </a:r>
            <a:r>
              <a:rPr lang="pt-BR" dirty="0" err="1" smtClean="0"/>
              <a:t>primis</a:t>
            </a:r>
            <a:r>
              <a:rPr lang="pt-BR" dirty="0" smtClean="0"/>
              <a:t> in </a:t>
            </a:r>
            <a:r>
              <a:rPr lang="pt-BR" dirty="0" err="1" smtClean="0"/>
              <a:t>faucibus</a:t>
            </a:r>
            <a:r>
              <a:rPr lang="pt-BR" dirty="0" smtClean="0"/>
              <a:t> </a:t>
            </a:r>
            <a:r>
              <a:rPr lang="pt-BR" dirty="0" err="1" smtClean="0"/>
              <a:t>orci</a:t>
            </a:r>
            <a:r>
              <a:rPr lang="pt-BR" dirty="0" smtClean="0"/>
              <a:t> </a:t>
            </a:r>
            <a:r>
              <a:rPr lang="pt-BR" dirty="0" err="1" smtClean="0"/>
              <a:t>luctus</a:t>
            </a:r>
            <a:r>
              <a:rPr lang="pt-BR" dirty="0" smtClean="0"/>
              <a:t> et </a:t>
            </a:r>
            <a:r>
              <a:rPr lang="pt-BR" dirty="0" err="1" smtClean="0"/>
              <a:t>ultrices</a:t>
            </a:r>
            <a:r>
              <a:rPr lang="pt-BR" dirty="0" smtClean="0"/>
              <a:t> </a:t>
            </a:r>
            <a:r>
              <a:rPr lang="pt-BR" dirty="0" err="1" smtClean="0"/>
              <a:t>posuere</a:t>
            </a:r>
            <a:r>
              <a:rPr lang="pt-BR" dirty="0" smtClean="0"/>
              <a:t> </a:t>
            </a:r>
            <a:r>
              <a:rPr lang="pt-BR" dirty="0" err="1" smtClean="0"/>
              <a:t>cubilia</a:t>
            </a:r>
            <a:r>
              <a:rPr lang="pt-BR" dirty="0" smtClean="0"/>
              <a:t> </a:t>
            </a:r>
            <a:r>
              <a:rPr lang="pt-BR" dirty="0" err="1" smtClean="0"/>
              <a:t>Curae</a:t>
            </a:r>
            <a:r>
              <a:rPr lang="pt-BR" dirty="0" smtClean="0"/>
              <a:t>; </a:t>
            </a:r>
            <a:r>
              <a:rPr lang="pt-BR" dirty="0" err="1" smtClean="0"/>
              <a:t>Vestibulum</a:t>
            </a:r>
            <a:r>
              <a:rPr lang="pt-BR" dirty="0" smtClean="0"/>
              <a:t> </a:t>
            </a:r>
            <a:r>
              <a:rPr lang="pt-BR" dirty="0" err="1" smtClean="0"/>
              <a:t>sit</a:t>
            </a:r>
            <a:r>
              <a:rPr lang="pt-BR" dirty="0" smtClean="0"/>
              <a:t> </a:t>
            </a:r>
            <a:r>
              <a:rPr lang="pt-BR" dirty="0" err="1" smtClean="0"/>
              <a:t>amet</a:t>
            </a:r>
            <a:r>
              <a:rPr lang="pt-BR" dirty="0" smtClean="0"/>
              <a:t> </a:t>
            </a:r>
            <a:r>
              <a:rPr lang="pt-BR" dirty="0" err="1" smtClean="0"/>
              <a:t>orci</a:t>
            </a:r>
            <a:r>
              <a:rPr lang="pt-BR" dirty="0" smtClean="0"/>
              <a:t> </a:t>
            </a:r>
            <a:r>
              <a:rPr lang="pt-BR" dirty="0" err="1" smtClean="0"/>
              <a:t>consequat</a:t>
            </a:r>
            <a:r>
              <a:rPr lang="pt-BR" dirty="0" smtClean="0"/>
              <a:t>, </a:t>
            </a:r>
            <a:r>
              <a:rPr lang="pt-BR" dirty="0" err="1" smtClean="0"/>
              <a:t>malesuada</a:t>
            </a:r>
            <a:r>
              <a:rPr lang="pt-BR" dirty="0" smtClean="0"/>
              <a:t> libero vitae, </a:t>
            </a:r>
            <a:r>
              <a:rPr lang="pt-BR" dirty="0" err="1" smtClean="0"/>
              <a:t>consequat</a:t>
            </a:r>
            <a:r>
              <a:rPr lang="pt-BR" dirty="0" smtClean="0"/>
              <a:t> </a:t>
            </a:r>
            <a:r>
              <a:rPr lang="pt-BR" dirty="0" err="1" smtClean="0"/>
              <a:t>nisl</a:t>
            </a:r>
            <a:r>
              <a:rPr lang="pt-BR" dirty="0" smtClean="0"/>
              <a:t>. </a:t>
            </a:r>
            <a:r>
              <a:rPr lang="pt-BR" dirty="0" err="1" smtClean="0"/>
              <a:t>Vivamus</a:t>
            </a:r>
            <a:r>
              <a:rPr lang="pt-BR" dirty="0" smtClean="0"/>
              <a:t> </a:t>
            </a:r>
            <a:r>
              <a:rPr lang="pt-BR" dirty="0" err="1" smtClean="0"/>
              <a:t>pulvinar</a:t>
            </a:r>
            <a:r>
              <a:rPr lang="pt-BR" dirty="0" smtClean="0"/>
              <a:t> </a:t>
            </a:r>
            <a:r>
              <a:rPr lang="pt-BR" dirty="0" err="1" smtClean="0"/>
              <a:t>consequat</a:t>
            </a:r>
            <a:r>
              <a:rPr lang="pt-BR" dirty="0" smtClean="0"/>
              <a:t> </a:t>
            </a:r>
            <a:r>
              <a:rPr lang="pt-BR" dirty="0" err="1" smtClean="0"/>
              <a:t>lorem</a:t>
            </a:r>
            <a:r>
              <a:rPr lang="pt-BR" dirty="0" smtClean="0"/>
              <a:t> quis </a:t>
            </a:r>
            <a:r>
              <a:rPr lang="pt-BR" dirty="0" err="1" smtClean="0"/>
              <a:t>hendrerit</a:t>
            </a:r>
            <a:r>
              <a:rPr lang="pt-BR" dirty="0" smtClean="0"/>
              <a:t>. In </a:t>
            </a:r>
            <a:r>
              <a:rPr lang="pt-BR" dirty="0" err="1" smtClean="0"/>
              <a:t>hac</a:t>
            </a:r>
            <a:r>
              <a:rPr lang="pt-BR" dirty="0" smtClean="0"/>
              <a:t> habitasse </a:t>
            </a:r>
            <a:r>
              <a:rPr lang="pt-BR" dirty="0" err="1" smtClean="0"/>
              <a:t>platea</a:t>
            </a:r>
            <a:r>
              <a:rPr lang="pt-BR" dirty="0" smtClean="0"/>
              <a:t> </a:t>
            </a:r>
            <a:r>
              <a:rPr lang="pt-BR" dirty="0" err="1" smtClean="0"/>
              <a:t>dictumst</a:t>
            </a:r>
            <a:r>
              <a:rPr lang="pt-BR" dirty="0" smtClean="0"/>
              <a:t>. </a:t>
            </a:r>
            <a:r>
              <a:rPr lang="pt-BR" dirty="0" err="1" smtClean="0"/>
              <a:t>Duis</a:t>
            </a:r>
            <a:r>
              <a:rPr lang="pt-BR" dirty="0" smtClean="0"/>
              <a:t> non </a:t>
            </a:r>
            <a:r>
              <a:rPr lang="pt-BR" dirty="0" err="1" smtClean="0"/>
              <a:t>rhoncus</a:t>
            </a:r>
            <a:r>
              <a:rPr lang="pt-BR" dirty="0" smtClean="0"/>
              <a:t> </a:t>
            </a:r>
            <a:r>
              <a:rPr lang="pt-BR" dirty="0" err="1" smtClean="0"/>
              <a:t>lorem</a:t>
            </a:r>
            <a:r>
              <a:rPr lang="pt-BR" dirty="0" smtClean="0"/>
              <a:t>.</a:t>
            </a:r>
          </a:p>
          <a:p>
            <a:pPr lvl="0"/>
            <a:endParaRPr lang="pt-BR" dirty="0"/>
          </a:p>
        </p:txBody>
      </p:sp>
      <p:pic>
        <p:nvPicPr>
          <p:cNvPr id="12" name="Imagem 11"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174895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 - branco - generico 1">
    <p:spTree>
      <p:nvGrpSpPr>
        <p:cNvPr id="1" name=""/>
        <p:cNvGrpSpPr/>
        <p:nvPr/>
      </p:nvGrpSpPr>
      <p:grpSpPr>
        <a:xfrm>
          <a:off x="0" y="0"/>
          <a:ext cx="0" cy="0"/>
          <a:chOff x="0" y="0"/>
          <a:chExt cx="0" cy="0"/>
        </a:xfrm>
      </p:grpSpPr>
      <p:sp>
        <p:nvSpPr>
          <p:cNvPr id="21"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9" name="Content Placeholder 2"/>
          <p:cNvSpPr>
            <a:spLocks noGrp="1"/>
          </p:cNvSpPr>
          <p:nvPr>
            <p:ph sz="quarter" idx="13" hasCustomPrompt="1"/>
          </p:nvPr>
        </p:nvSpPr>
        <p:spPr>
          <a:xfrm>
            <a:off x="554701" y="1358900"/>
            <a:ext cx="8805199" cy="4424485"/>
          </a:xfrm>
        </p:spPr>
        <p:txBody>
          <a:bodyPr/>
          <a:lstStyle>
            <a:lvl1pPr marL="0" marR="0" indent="0" algn="l" defTabSz="457200" rtl="0" eaLnBrk="1" fontAlgn="auto" latinLnBrk="0" hangingPunct="1">
              <a:lnSpc>
                <a:spcPct val="100000"/>
              </a:lnSpc>
              <a:spcBef>
                <a:spcPct val="20000"/>
              </a:spcBef>
              <a:spcAft>
                <a:spcPts val="0"/>
              </a:spcAft>
              <a:buClr>
                <a:srgbClr val="0082BE"/>
              </a:buClr>
              <a:buSzTx/>
              <a:buFont typeface="Arial"/>
              <a:buNone/>
              <a:tabLst/>
              <a:defRPr/>
            </a:lvl1pPr>
          </a:lstStyle>
          <a:p>
            <a:pPr marL="342900" marR="0" lvl="0" indent="-342900" algn="l" defTabSz="457200" rtl="0" eaLnBrk="1" fontAlgn="auto" latinLnBrk="0" hangingPunct="1">
              <a:lnSpc>
                <a:spcPct val="100000"/>
              </a:lnSpc>
              <a:spcBef>
                <a:spcPct val="20000"/>
              </a:spcBef>
              <a:spcAft>
                <a:spcPts val="0"/>
              </a:spcAft>
              <a:buClr>
                <a:srgbClr val="00B4FF"/>
              </a:buClr>
              <a:buSzTx/>
              <a:buFont typeface="Arial"/>
              <a:buChar char="•"/>
              <a:tabLst/>
              <a:defRPr/>
            </a:pPr>
            <a:r>
              <a:rPr lang="x-none" dirty="0" smtClean="0"/>
              <a:t>Texto, gráfico ou tabela</a:t>
            </a:r>
          </a:p>
        </p:txBody>
      </p:sp>
      <p:sp>
        <p:nvSpPr>
          <p:cNvPr id="20" name="Espaço Reservado para Texto 2"/>
          <p:cNvSpPr>
            <a:spLocks noGrp="1"/>
          </p:cNvSpPr>
          <p:nvPr>
            <p:ph type="body" sz="quarter" idx="14" hasCustomPrompt="1"/>
          </p:nvPr>
        </p:nvSpPr>
        <p:spPr>
          <a:xfrm>
            <a:off x="551787" y="511097"/>
            <a:ext cx="8808113" cy="605518"/>
          </a:xfrm>
        </p:spPr>
        <p:txBody>
          <a:bodyPr>
            <a:normAutofit/>
          </a:bodyPr>
          <a:lstStyle>
            <a:lvl1pPr marL="0" indent="0">
              <a:buNone/>
              <a:defRPr sz="2800">
                <a:solidFill>
                  <a:srgbClr val="0082BE"/>
                </a:solidFill>
              </a:defRPr>
            </a:lvl1pPr>
          </a:lstStyle>
          <a:p>
            <a:pPr lvl="0"/>
            <a:r>
              <a:rPr lang="pt-BR" sz="2800" dirty="0" smtClean="0"/>
              <a:t>Título</a:t>
            </a:r>
            <a:endParaRPr lang="pt-BR" dirty="0"/>
          </a:p>
        </p:txBody>
      </p:sp>
      <p:pic>
        <p:nvPicPr>
          <p:cNvPr id="9" name="Imagem 8"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386901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 - branco - generico 1 (azul escuro)">
    <p:spTree>
      <p:nvGrpSpPr>
        <p:cNvPr id="1" name=""/>
        <p:cNvGrpSpPr/>
        <p:nvPr/>
      </p:nvGrpSpPr>
      <p:grpSpPr>
        <a:xfrm>
          <a:off x="0" y="0"/>
          <a:ext cx="0" cy="0"/>
          <a:chOff x="0" y="0"/>
          <a:chExt cx="0" cy="0"/>
        </a:xfrm>
      </p:grpSpPr>
      <p:sp>
        <p:nvSpPr>
          <p:cNvPr id="21"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8" name="Espaço Reservado para Texto 2"/>
          <p:cNvSpPr>
            <a:spLocks noGrp="1"/>
          </p:cNvSpPr>
          <p:nvPr>
            <p:ph type="body" sz="quarter" idx="14" hasCustomPrompt="1"/>
          </p:nvPr>
        </p:nvSpPr>
        <p:spPr>
          <a:xfrm>
            <a:off x="551787" y="511097"/>
            <a:ext cx="8808113" cy="605518"/>
          </a:xfrm>
        </p:spPr>
        <p:txBody>
          <a:bodyPr>
            <a:normAutofit/>
          </a:bodyPr>
          <a:lstStyle>
            <a:lvl1pPr marL="0" indent="0">
              <a:buNone/>
              <a:defRPr sz="2800">
                <a:solidFill>
                  <a:srgbClr val="0082BE"/>
                </a:solidFill>
              </a:defRPr>
            </a:lvl1pPr>
          </a:lstStyle>
          <a:p>
            <a:pPr lvl="0"/>
            <a:r>
              <a:rPr lang="pt-BR" sz="2800" dirty="0" smtClean="0"/>
              <a:t>Título</a:t>
            </a:r>
            <a:endParaRPr lang="pt-BR" dirty="0"/>
          </a:p>
        </p:txBody>
      </p:sp>
      <p:sp>
        <p:nvSpPr>
          <p:cNvPr id="26" name="Text Placeholder 2"/>
          <p:cNvSpPr>
            <a:spLocks noGrp="1"/>
          </p:cNvSpPr>
          <p:nvPr>
            <p:ph idx="1" hasCustomPrompt="1"/>
          </p:nvPr>
        </p:nvSpPr>
        <p:spPr>
          <a:xfrm>
            <a:off x="559920" y="1346201"/>
            <a:ext cx="8799980" cy="4419600"/>
          </a:xfrm>
          <a:prstGeom prst="rect">
            <a:avLst/>
          </a:prstGeom>
        </p:spPr>
        <p:txBody>
          <a:bodyPr vert="horz" lIns="91440" tIns="45720" rIns="91440" bIns="45720" rtlCol="0">
            <a:normAutofit/>
          </a:bodyPr>
          <a:lstStyle>
            <a:lvl1pPr>
              <a:buClr>
                <a:srgbClr val="0082E5"/>
              </a:buClr>
              <a:defRPr/>
            </a:lvl1pPr>
            <a:lvl2pPr>
              <a:buClr>
                <a:srgbClr val="0082E5"/>
              </a:buClr>
              <a:defRPr/>
            </a:lvl2pPr>
            <a:lvl3pPr>
              <a:buClr>
                <a:srgbClr val="0082E5"/>
              </a:buClr>
              <a:defRPr/>
            </a:lvl3pPr>
            <a:lvl4pPr>
              <a:buClr>
                <a:srgbClr val="0082E5"/>
              </a:buClr>
              <a:defRPr/>
            </a:lvl4pPr>
            <a:lvl5pPr>
              <a:buClr>
                <a:srgbClr val="0082E5"/>
              </a:buClr>
              <a:defRPr/>
            </a:lvl5pPr>
          </a:lstStyle>
          <a:p>
            <a:pPr lvl="0"/>
            <a:r>
              <a:rPr lang="en-US" dirty="0" err="1" smtClean="0"/>
              <a:t>Texto</a:t>
            </a:r>
            <a:r>
              <a:rPr lang="en-US" dirty="0" smtClean="0"/>
              <a:t>, </a:t>
            </a:r>
            <a:r>
              <a:rPr lang="en-US" dirty="0" err="1" smtClean="0"/>
              <a:t>gráfico</a:t>
            </a:r>
            <a:r>
              <a:rPr lang="en-US" dirty="0" smtClean="0"/>
              <a:t> </a:t>
            </a:r>
            <a:r>
              <a:rPr lang="en-US" dirty="0" err="1" smtClean="0"/>
              <a:t>ou</a:t>
            </a:r>
            <a:r>
              <a:rPr lang="en-US" dirty="0" smtClean="0"/>
              <a:t> </a:t>
            </a:r>
            <a:r>
              <a:rPr lang="en-US" dirty="0" err="1" smtClean="0"/>
              <a:t>tabela</a:t>
            </a:r>
            <a:endParaRPr lang="en-US" dirty="0" smtClean="0"/>
          </a:p>
        </p:txBody>
      </p:sp>
      <p:pic>
        <p:nvPicPr>
          <p:cNvPr id="9" name="Imagem 8"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32984866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 - branco - generico 2">
    <p:spTree>
      <p:nvGrpSpPr>
        <p:cNvPr id="1" name=""/>
        <p:cNvGrpSpPr/>
        <p:nvPr/>
      </p:nvGrpSpPr>
      <p:grpSpPr>
        <a:xfrm>
          <a:off x="0" y="0"/>
          <a:ext cx="0" cy="0"/>
          <a:chOff x="0" y="0"/>
          <a:chExt cx="0" cy="0"/>
        </a:xfrm>
      </p:grpSpPr>
      <p:sp>
        <p:nvSpPr>
          <p:cNvPr id="25" name="AutoShape 13"/>
          <p:cNvSpPr>
            <a:spLocks noChangeAspect="1" noChangeArrowheads="1" noTextEdit="1"/>
          </p:cNvSpPr>
          <p:nvPr userDrawn="1"/>
        </p:nvSpPr>
        <p:spPr bwMode="auto">
          <a:xfrm>
            <a:off x="817360" y="-344607"/>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Footer Placeholder 4"/>
          <p:cNvSpPr>
            <a:spLocks noGrp="1"/>
          </p:cNvSpPr>
          <p:nvPr userDrawn="1">
            <p:ph type="ftr" sz="quarter" idx="11"/>
          </p:nvPr>
        </p:nvSpPr>
        <p:spPr>
          <a:xfrm>
            <a:off x="916739" y="6294658"/>
            <a:ext cx="2683599" cy="365125"/>
          </a:xfrm>
        </p:spPr>
        <p:txBody>
          <a:bodyPr/>
          <a:lstStyle>
            <a:lvl1pPr>
              <a:defRPr>
                <a:solidFill>
                  <a:srgbClr val="3C3C3C"/>
                </a:solidFill>
              </a:defRPr>
            </a:lvl1pPr>
          </a:lstStyle>
          <a:p>
            <a:endParaRPr lang="en-US" dirty="0"/>
          </a:p>
        </p:txBody>
      </p:sp>
      <p:sp>
        <p:nvSpPr>
          <p:cNvPr id="6" name="Slide Number Placeholder 5"/>
          <p:cNvSpPr>
            <a:spLocks noGrp="1"/>
          </p:cNvSpPr>
          <p:nvPr>
            <p:ph type="sldNum" sz="quarter" idx="12"/>
          </p:nvPr>
        </p:nvSpPr>
        <p:spPr>
          <a:xfrm>
            <a:off x="144463" y="6294658"/>
            <a:ext cx="669458" cy="365125"/>
          </a:xfrm>
        </p:spPr>
        <p:txBody>
          <a:bodyPr/>
          <a:lstStyle>
            <a:lvl1pPr>
              <a:defRPr>
                <a:solidFill>
                  <a:srgbClr val="0082BE"/>
                </a:solidFill>
              </a:defRPr>
            </a:lvl1pPr>
          </a:lstStyle>
          <a:p>
            <a:fld id="{9E9F0763-8007-0A41-87B9-FD45AE2F064A}" type="slidenum">
              <a:rPr lang="en-US" smtClean="0"/>
              <a:pPr/>
              <a:t>‹nº›</a:t>
            </a:fld>
            <a:endParaRPr lang="en-US" dirty="0"/>
          </a:p>
        </p:txBody>
      </p:sp>
      <p:sp>
        <p:nvSpPr>
          <p:cNvPr id="23" name="AutoShape 13"/>
          <p:cNvSpPr>
            <a:spLocks noChangeAspect="1" noChangeArrowheads="1" noTextEdit="1"/>
          </p:cNvSpPr>
          <p:nvPr userDrawn="1"/>
        </p:nvSpPr>
        <p:spPr bwMode="auto">
          <a:xfrm>
            <a:off x="817360" y="-346112"/>
            <a:ext cx="13414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3" name="Content Placeholder 2"/>
          <p:cNvSpPr>
            <a:spLocks noGrp="1"/>
          </p:cNvSpPr>
          <p:nvPr>
            <p:ph sz="quarter" idx="13" hasCustomPrompt="1"/>
          </p:nvPr>
        </p:nvSpPr>
        <p:spPr>
          <a:xfrm>
            <a:off x="529301" y="2074620"/>
            <a:ext cx="8830599" cy="3703880"/>
          </a:xfrm>
        </p:spPr>
        <p:txBody>
          <a:bodyPr/>
          <a:lstStyle>
            <a:lvl1pPr marL="0" marR="0" indent="0" algn="l" defTabSz="457200" rtl="0" eaLnBrk="1" fontAlgn="auto" latinLnBrk="0" hangingPunct="1">
              <a:lnSpc>
                <a:spcPct val="100000"/>
              </a:lnSpc>
              <a:spcBef>
                <a:spcPct val="20000"/>
              </a:spcBef>
              <a:spcAft>
                <a:spcPts val="0"/>
              </a:spcAft>
              <a:buClr>
                <a:srgbClr val="0082BE"/>
              </a:buClr>
              <a:buSzTx/>
              <a:buFont typeface="Arial"/>
              <a:buNone/>
              <a:tabLst/>
              <a:defRPr/>
            </a:lvl1pPr>
          </a:lstStyle>
          <a:p>
            <a:pPr marL="342900" marR="0" lvl="0" indent="-342900" algn="l" defTabSz="457200" rtl="0" eaLnBrk="1" fontAlgn="auto" latinLnBrk="0" hangingPunct="1">
              <a:lnSpc>
                <a:spcPct val="100000"/>
              </a:lnSpc>
              <a:spcBef>
                <a:spcPct val="20000"/>
              </a:spcBef>
              <a:spcAft>
                <a:spcPts val="0"/>
              </a:spcAft>
              <a:buClr>
                <a:srgbClr val="00B4FF"/>
              </a:buClr>
              <a:buSzTx/>
              <a:buFont typeface="Arial"/>
              <a:buChar char="•"/>
              <a:tabLst/>
              <a:defRPr/>
            </a:pPr>
            <a:r>
              <a:rPr lang="x-none" dirty="0" smtClean="0"/>
              <a:t>Texto, gráfico ou tabela</a:t>
            </a:r>
          </a:p>
        </p:txBody>
      </p:sp>
      <p:sp>
        <p:nvSpPr>
          <p:cNvPr id="15" name="Espaço Reservado para Conteúdo 10"/>
          <p:cNvSpPr>
            <a:spLocks noGrp="1"/>
          </p:cNvSpPr>
          <p:nvPr>
            <p:ph sz="quarter" idx="17" hasCustomPrompt="1"/>
          </p:nvPr>
        </p:nvSpPr>
        <p:spPr>
          <a:xfrm>
            <a:off x="541370" y="1119215"/>
            <a:ext cx="8818530" cy="546100"/>
          </a:xfrm>
        </p:spPr>
        <p:txBody>
          <a:bodyPr/>
          <a:lstStyle>
            <a:lvl1pPr marL="0" indent="0">
              <a:buNone/>
              <a:defRPr sz="1200">
                <a:solidFill>
                  <a:srgbClr val="2D2D2D"/>
                </a:solidFill>
              </a:defRPr>
            </a:lvl1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porta </a:t>
            </a:r>
            <a:r>
              <a:rPr lang="pt-BR" dirty="0" err="1" smtClean="0"/>
              <a:t>bibendum</a:t>
            </a:r>
            <a:r>
              <a:rPr lang="pt-BR" dirty="0" smtClean="0"/>
              <a:t> </a:t>
            </a:r>
            <a:r>
              <a:rPr lang="pt-BR" dirty="0" err="1" smtClean="0"/>
              <a:t>nisl</a:t>
            </a:r>
            <a:r>
              <a:rPr lang="pt-BR" dirty="0" smtClean="0"/>
              <a:t>, </a:t>
            </a:r>
            <a:r>
              <a:rPr lang="pt-BR" dirty="0" err="1" smtClean="0"/>
              <a:t>at</a:t>
            </a:r>
            <a:r>
              <a:rPr lang="pt-BR" dirty="0" smtClean="0"/>
              <a:t> </a:t>
            </a:r>
            <a:r>
              <a:rPr lang="pt-BR" dirty="0" err="1" smtClean="0"/>
              <a:t>pretium</a:t>
            </a:r>
            <a:r>
              <a:rPr lang="pt-BR" dirty="0" smtClean="0"/>
              <a:t> magna </a:t>
            </a:r>
            <a:r>
              <a:rPr lang="pt-BR" dirty="0" err="1" smtClean="0"/>
              <a:t>placerat</a:t>
            </a:r>
            <a:r>
              <a:rPr lang="pt-BR" dirty="0" smtClean="0"/>
              <a:t> id</a:t>
            </a:r>
          </a:p>
          <a:p>
            <a:pPr lvl="0"/>
            <a:endParaRPr lang="pt-BR" dirty="0"/>
          </a:p>
        </p:txBody>
      </p:sp>
      <p:sp>
        <p:nvSpPr>
          <p:cNvPr id="16" name="Espaço Reservado para Texto 2"/>
          <p:cNvSpPr>
            <a:spLocks noGrp="1"/>
          </p:cNvSpPr>
          <p:nvPr>
            <p:ph type="body" sz="quarter" idx="14" hasCustomPrompt="1"/>
          </p:nvPr>
        </p:nvSpPr>
        <p:spPr>
          <a:xfrm>
            <a:off x="551787" y="511097"/>
            <a:ext cx="8808113" cy="605518"/>
          </a:xfrm>
        </p:spPr>
        <p:txBody>
          <a:bodyPr>
            <a:normAutofit/>
          </a:bodyPr>
          <a:lstStyle>
            <a:lvl1pPr marL="0" indent="0">
              <a:buNone/>
              <a:defRPr sz="2800">
                <a:solidFill>
                  <a:srgbClr val="0082BE"/>
                </a:solidFill>
              </a:defRPr>
            </a:lvl1pPr>
          </a:lstStyle>
          <a:p>
            <a:pPr lvl="0"/>
            <a:r>
              <a:rPr lang="pt-BR" sz="2800" dirty="0" smtClean="0"/>
              <a:t>Título</a:t>
            </a:r>
            <a:endParaRPr lang="pt-BR" dirty="0"/>
          </a:p>
        </p:txBody>
      </p:sp>
      <p:pic>
        <p:nvPicPr>
          <p:cNvPr id="9" name="Imagem 8" descr="af_logo_demarest_horizontal_RGB.JPG"/>
          <p:cNvPicPr>
            <a:picLocks noChangeAspect="1"/>
          </p:cNvPicPr>
          <p:nvPr userDrawn="1"/>
        </p:nvPicPr>
        <p:blipFill>
          <a:blip r:embed="rId2"/>
          <a:stretch>
            <a:fillRect/>
          </a:stretch>
        </p:blipFill>
        <p:spPr>
          <a:xfrm>
            <a:off x="6589268" y="6289042"/>
            <a:ext cx="1620000" cy="297869"/>
          </a:xfrm>
          <a:prstGeom prst="rect">
            <a:avLst/>
          </a:prstGeom>
        </p:spPr>
      </p:pic>
    </p:spTree>
    <p:extLst>
      <p:ext uri="{BB962C8B-B14F-4D97-AF65-F5344CB8AC3E}">
        <p14:creationId xmlns:p14="http://schemas.microsoft.com/office/powerpoint/2010/main" val="31397635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081839" y="6252759"/>
            <a:ext cx="2683599" cy="365125"/>
          </a:xfrm>
          <a:prstGeom prst="rect">
            <a:avLst/>
          </a:prstGeom>
        </p:spPr>
        <p:txBody>
          <a:bodyPr vert="horz" lIns="91440" tIns="45720" rIns="91440" bIns="45720" rtlCol="0" anchor="ctr"/>
          <a:lstStyle>
            <a:lvl1pPr algn="ctr">
              <a:defRPr sz="1200">
                <a:solidFill>
                  <a:srgbClr val="3C3C3C"/>
                </a:solidFill>
                <a:latin typeface="Verdana"/>
                <a:cs typeface="Verdana"/>
              </a:defRPr>
            </a:lvl1pPr>
          </a:lstStyle>
          <a:p>
            <a:endParaRPr lang="en-US" dirty="0"/>
          </a:p>
        </p:txBody>
      </p:sp>
      <p:sp>
        <p:nvSpPr>
          <p:cNvPr id="6" name="Slide Number Placeholder 5"/>
          <p:cNvSpPr>
            <a:spLocks noGrp="1"/>
          </p:cNvSpPr>
          <p:nvPr>
            <p:ph type="sldNum" sz="quarter" idx="4"/>
          </p:nvPr>
        </p:nvSpPr>
        <p:spPr>
          <a:xfrm>
            <a:off x="177899" y="6264178"/>
            <a:ext cx="636022" cy="365125"/>
          </a:xfrm>
          <a:prstGeom prst="rect">
            <a:avLst/>
          </a:prstGeom>
        </p:spPr>
        <p:txBody>
          <a:bodyPr vert="horz" lIns="91440" tIns="45720" rIns="91440" bIns="45720" rtlCol="0" anchor="ctr"/>
          <a:lstStyle>
            <a:lvl1pPr algn="r">
              <a:defRPr sz="1200" b="1">
                <a:solidFill>
                  <a:srgbClr val="00B4FF"/>
                </a:solidFill>
                <a:latin typeface="Verdana"/>
                <a:cs typeface="Verdana"/>
              </a:defRPr>
            </a:lvl1pPr>
          </a:lstStyle>
          <a:p>
            <a:endParaRPr lang="en-US" dirty="0" smtClean="0"/>
          </a:p>
        </p:txBody>
      </p:sp>
      <p:sp>
        <p:nvSpPr>
          <p:cNvPr id="2" name="Title Placeholder 1"/>
          <p:cNvSpPr>
            <a:spLocks noGrp="1"/>
          </p:cNvSpPr>
          <p:nvPr>
            <p:ph type="title"/>
          </p:nvPr>
        </p:nvSpPr>
        <p:spPr>
          <a:xfrm>
            <a:off x="813920" y="274638"/>
            <a:ext cx="833008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3920" y="1600201"/>
            <a:ext cx="8330080" cy="40218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Imagem 1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780979"/>
            <a:ext cx="9906000" cy="588317"/>
          </a:xfrm>
          <a:prstGeom prst="rect">
            <a:avLst/>
          </a:prstGeom>
        </p:spPr>
      </p:pic>
      <p:pic>
        <p:nvPicPr>
          <p:cNvPr id="1026"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46203" y="6299129"/>
            <a:ext cx="954424" cy="31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71185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26" r:id="rId3"/>
    <p:sldLayoutId id="2147483757" r:id="rId4"/>
    <p:sldLayoutId id="2147483733" r:id="rId5"/>
    <p:sldLayoutId id="2147483747" r:id="rId6"/>
    <p:sldLayoutId id="2147483738" r:id="rId7"/>
    <p:sldLayoutId id="2147483748" r:id="rId8"/>
    <p:sldLayoutId id="2147483737" r:id="rId9"/>
    <p:sldLayoutId id="2147483749" r:id="rId10"/>
    <p:sldLayoutId id="2147483750" r:id="rId11"/>
    <p:sldLayoutId id="2147483734" r:id="rId12"/>
    <p:sldLayoutId id="2147483742" r:id="rId13"/>
    <p:sldLayoutId id="2147483756" r:id="rId14"/>
  </p:sldLayoutIdLst>
  <p:timing>
    <p:tnLst>
      <p:par>
        <p:cTn id="1" dur="indefinite" restart="never" nodeType="tmRoot"/>
      </p:par>
    </p:tnLst>
  </p:timing>
  <p:hf hdr="0" ftr="0" dt="0"/>
  <p:txStyles>
    <p:titleStyle>
      <a:lvl1pPr algn="l" defTabSz="457200" rtl="0" eaLnBrk="1" latinLnBrk="0" hangingPunct="1">
        <a:spcBef>
          <a:spcPct val="0"/>
        </a:spcBef>
        <a:buNone/>
        <a:defRPr sz="280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1pPr>
      <a:lvl2pPr marL="742950" indent="-28575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2pPr>
      <a:lvl3pPr marL="1143000" indent="-22860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3pPr>
      <a:lvl4pPr marL="1600200" indent="-22860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4pPr>
      <a:lvl5pPr marL="2057400" indent="-22860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udebusiness365.com.br/noticias/detalhe/41513/northwest-compra-hospitais-da-rede-dor-por-r-725-mi"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aalarcon@demarest.com.br" TargetMode="External"/><Relationship Id="rId2" Type="http://schemas.openxmlformats.org/officeDocument/2006/relationships/hyperlink" Target="mailto:roberto.pary@souzacescon.com.b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1"/>
          </p:nvPr>
        </p:nvSpPr>
        <p:spPr>
          <a:xfrm>
            <a:off x="703130" y="6015752"/>
            <a:ext cx="3406754" cy="538162"/>
          </a:xfrm>
        </p:spPr>
        <p:txBody>
          <a:bodyPr>
            <a:normAutofit lnSpcReduction="10000"/>
          </a:bodyPr>
          <a:lstStyle/>
          <a:p>
            <a:r>
              <a:rPr lang="pt-BR" dirty="0" smtClean="0"/>
              <a:t>Simpósio </a:t>
            </a:r>
            <a:r>
              <a:rPr lang="pt-BR" dirty="0" err="1" smtClean="0"/>
              <a:t>Sejubra</a:t>
            </a:r>
            <a:r>
              <a:rPr lang="pt-BR" dirty="0" smtClean="0"/>
              <a:t> Brasil/Alemanha</a:t>
            </a:r>
          </a:p>
          <a:p>
            <a:r>
              <a:rPr lang="pt-BR" dirty="0" smtClean="0"/>
              <a:t>20 de setembro de 2015</a:t>
            </a:r>
            <a:endParaRPr lang="pt-BR" dirty="0"/>
          </a:p>
        </p:txBody>
      </p:sp>
      <p:sp>
        <p:nvSpPr>
          <p:cNvPr id="3" name="Espaço Reservado para Texto 2"/>
          <p:cNvSpPr>
            <a:spLocks noGrp="1"/>
          </p:cNvSpPr>
          <p:nvPr>
            <p:ph type="body" sz="quarter" idx="10"/>
          </p:nvPr>
        </p:nvSpPr>
        <p:spPr>
          <a:xfrm>
            <a:off x="699956" y="5213655"/>
            <a:ext cx="7991369" cy="528384"/>
          </a:xfrm>
        </p:spPr>
        <p:txBody>
          <a:bodyPr>
            <a:noAutofit/>
          </a:bodyPr>
          <a:lstStyle/>
          <a:p>
            <a:r>
              <a:rPr lang="pt-BR" sz="1400" b="1" dirty="0" smtClean="0"/>
              <a:t>Novas Oportunidades de Investimentos no Setor Brasileiro da Saúde com a abertura para o capital estrangeiro</a:t>
            </a:r>
            <a:endParaRPr lang="pt-BR"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10</a:t>
            </a:fld>
            <a:endParaRPr lang="en-US" dirty="0"/>
          </a:p>
        </p:txBody>
      </p:sp>
      <p:sp>
        <p:nvSpPr>
          <p:cNvPr id="17" name="Text Box 9"/>
          <p:cNvSpPr txBox="1">
            <a:spLocks noChangeArrowheads="1"/>
          </p:cNvSpPr>
          <p:nvPr/>
        </p:nvSpPr>
        <p:spPr bwMode="auto">
          <a:xfrm>
            <a:off x="324464" y="397175"/>
            <a:ext cx="9144000" cy="523220"/>
          </a:xfrm>
          <a:prstGeom prst="rect">
            <a:avLst/>
          </a:prstGeom>
        </p:spPr>
        <p:txBody>
          <a:bodyPr vert="horz" lIns="91440" tIns="45720" rIns="91440" bIns="45720" rtlCol="0">
            <a:normAutofit/>
          </a:bodyPr>
          <a:lstStyle>
            <a:lvl1pPr indent="0">
              <a:spcBef>
                <a:spcPct val="20000"/>
              </a:spcBef>
              <a:buClr>
                <a:srgbClr val="00B4FF"/>
              </a:buClr>
              <a:buFont typeface="Arial"/>
              <a:buNone/>
              <a:defRPr sz="2800" b="1">
                <a:solidFill>
                  <a:srgbClr val="0082BE"/>
                </a:solidFill>
                <a:latin typeface="Verdana"/>
                <a:cs typeface="Verdana"/>
              </a:defRPr>
            </a:lvl1pPr>
            <a:lvl2pPr marL="742950" indent="-285750">
              <a:spcBef>
                <a:spcPct val="20000"/>
              </a:spcBef>
              <a:buClr>
                <a:srgbClr val="00B4FF"/>
              </a:buClr>
              <a:buFont typeface="Arial"/>
              <a:buChar char="–"/>
              <a:defRPr>
                <a:solidFill>
                  <a:srgbClr val="2D2D2D"/>
                </a:solidFill>
                <a:latin typeface="Verdana"/>
                <a:cs typeface="Verdana"/>
              </a:defRPr>
            </a:lvl2pPr>
            <a:lvl3pPr marL="1143000" indent="-228600">
              <a:spcBef>
                <a:spcPct val="20000"/>
              </a:spcBef>
              <a:buClr>
                <a:srgbClr val="00B4FF"/>
              </a:buClr>
              <a:buFont typeface="Arial"/>
              <a:buChar char="•"/>
              <a:defRPr>
                <a:solidFill>
                  <a:srgbClr val="2D2D2D"/>
                </a:solidFill>
                <a:latin typeface="Verdana"/>
                <a:cs typeface="Verdana"/>
              </a:defRPr>
            </a:lvl3pPr>
            <a:lvl4pPr marL="1600200" indent="-228600">
              <a:spcBef>
                <a:spcPct val="20000"/>
              </a:spcBef>
              <a:buClr>
                <a:srgbClr val="00B4FF"/>
              </a:buClr>
              <a:buFont typeface="Arial"/>
              <a:buChar char="–"/>
              <a:defRPr>
                <a:solidFill>
                  <a:srgbClr val="2D2D2D"/>
                </a:solidFill>
                <a:latin typeface="Verdana"/>
                <a:cs typeface="Verdana"/>
              </a:defRPr>
            </a:lvl4pPr>
            <a:lvl5pPr marL="2057400" indent="-228600">
              <a:spcBef>
                <a:spcPct val="20000"/>
              </a:spcBef>
              <a:buClr>
                <a:srgbClr val="00B4FF"/>
              </a:buClr>
              <a:buFont typeface="Arial"/>
              <a:buChar char="»"/>
              <a:defRPr>
                <a:solidFill>
                  <a:srgbClr val="2D2D2D"/>
                </a:solidFill>
                <a:latin typeface="Verdana"/>
                <a:cs typeface="Verdan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altLang="pt-BR" sz="2000" dirty="0"/>
              <a:t> Panorama Legal </a:t>
            </a:r>
            <a:r>
              <a:rPr lang="en-US" altLang="pt-BR" sz="2000" dirty="0" smtClean="0"/>
              <a:t>anterior a Lei 13.097/2015</a:t>
            </a:r>
            <a:endParaRPr lang="en-US" altLang="pt-BR" sz="2000" dirty="0"/>
          </a:p>
        </p:txBody>
      </p:sp>
      <p:sp>
        <p:nvSpPr>
          <p:cNvPr id="18" name="CaixaDeTexto 1"/>
          <p:cNvSpPr txBox="1">
            <a:spLocks noChangeArrowheads="1"/>
          </p:cNvSpPr>
          <p:nvPr/>
        </p:nvSpPr>
        <p:spPr bwMode="auto">
          <a:xfrm>
            <a:off x="579894" y="1031658"/>
            <a:ext cx="8351838" cy="26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defTabSz="914400" eaLnBrk="1" fontAlgn="base" hangingPunct="1">
              <a:lnSpc>
                <a:spcPct val="105000"/>
              </a:lnSpc>
              <a:spcBef>
                <a:spcPct val="45000"/>
              </a:spcBef>
              <a:spcAft>
                <a:spcPct val="0"/>
              </a:spcAft>
              <a:buClr>
                <a:srgbClr val="E60000"/>
              </a:buClr>
              <a:buFontTx/>
              <a:buNone/>
            </a:pPr>
            <a:r>
              <a:rPr lang="pt-BR" altLang="pt-BR" sz="1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Regra Geral de restrição à participação estrangeira no setor brasileiro da saúde</a:t>
            </a:r>
          </a:p>
        </p:txBody>
      </p:sp>
      <p:sp>
        <p:nvSpPr>
          <p:cNvPr id="19" name="Fluxograma: Processo alternativo 18"/>
          <p:cNvSpPr/>
          <p:nvPr/>
        </p:nvSpPr>
        <p:spPr bwMode="gray">
          <a:xfrm>
            <a:off x="2016739" y="1405237"/>
            <a:ext cx="5688013" cy="955675"/>
          </a:xfrm>
          <a:prstGeom prst="flowChartAlternateProcess">
            <a:avLst/>
          </a:prstGeom>
          <a:solidFill>
            <a:sysClr val="window" lastClr="FFFFFF"/>
          </a:solidFill>
          <a:ln w="25400" cap="flat" cmpd="sng" algn="ctr">
            <a:solidFill>
              <a:sysClr val="windowText" lastClr="000000">
                <a:lumMod val="50000"/>
                <a:lumOff val="50000"/>
              </a:sysClr>
            </a:solidFill>
            <a:prstDash val="solid"/>
            <a:headEnd/>
            <a:tailEnd/>
          </a:ln>
          <a:effectLst/>
        </p:spPr>
        <p:txBody>
          <a:bodyPr lIns="64008" tIns="64008" rIns="64008" bIns="64008" anchor="ctr"/>
          <a:lstStyle/>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pt-BR"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pt-BR"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pt-BR"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altLang="pt-BR" sz="1000" b="0" i="0" u="none" strike="noStrike" kern="0" cap="none" spc="0" normalizeH="0" baseline="0" noProof="0" dirty="0">
              <a:ln>
                <a:noFill/>
              </a:ln>
              <a:solidFill>
                <a:srgbClr val="002060"/>
              </a:solidFill>
              <a:effectLst/>
              <a:uLnTx/>
              <a:uFillTx/>
              <a:latin typeface="Cambria" pitchFamily="18" charset="0"/>
              <a:ea typeface="+mn-ea"/>
              <a:cs typeface="+mn-cs"/>
            </a:endParaRPr>
          </a:p>
          <a:p>
            <a:pPr marL="0" marR="0" lvl="0" indent="0" algn="just" defTabSz="914400" eaLnBrk="1" fontAlgn="base" latinLnBrk="0" hangingPunct="1">
              <a:lnSpc>
                <a:spcPct val="105000"/>
              </a:lnSpc>
              <a:spcBef>
                <a:spcPct val="45000"/>
              </a:spcBef>
              <a:spcAft>
                <a:spcPct val="0"/>
              </a:spcAft>
              <a:buClr>
                <a:srgbClr val="E60000"/>
              </a:buClr>
              <a:buSzTx/>
              <a:buFontTx/>
              <a:buNone/>
              <a:tabLst/>
              <a:defRPr/>
            </a:pPr>
            <a:endParaRPr kumimoji="0" lang="en-US" sz="1000" b="0" i="0" u="none" strike="noStrike" kern="0" cap="none" spc="0" normalizeH="0" baseline="0" noProof="0" dirty="0">
              <a:ln>
                <a:noFill/>
              </a:ln>
              <a:solidFill>
                <a:srgbClr val="002060"/>
              </a:solidFill>
              <a:effectLst/>
              <a:uLnTx/>
              <a:uFillTx/>
              <a:latin typeface="Cambria" pitchFamily="18" charset="0"/>
              <a:ea typeface="+mn-ea"/>
              <a:cs typeface="+mn-cs"/>
            </a:endParaRPr>
          </a:p>
        </p:txBody>
      </p:sp>
      <p:sp>
        <p:nvSpPr>
          <p:cNvPr id="20" name="Retângulo 19"/>
          <p:cNvSpPr/>
          <p:nvPr/>
        </p:nvSpPr>
        <p:spPr>
          <a:xfrm>
            <a:off x="2135802" y="1405237"/>
            <a:ext cx="5527675" cy="877163"/>
          </a:xfrm>
          <a:prstGeom prst="rect">
            <a:avLst/>
          </a:prstGeom>
        </p:spPr>
        <p:txBody>
          <a:bodyPr>
            <a:spAutoFit/>
          </a:bodyPr>
          <a:lstStyle/>
          <a:p>
            <a:pPr algn="ctr" defTabSz="914400" fontAlgn="base">
              <a:lnSpc>
                <a:spcPct val="105000"/>
              </a:lnSpc>
              <a:spcBef>
                <a:spcPct val="45000"/>
              </a:spcBef>
              <a:spcAft>
                <a:spcPct val="0"/>
              </a:spcAft>
              <a:buClr>
                <a:srgbClr val="E60000"/>
              </a:buClr>
              <a:defRPr/>
            </a:pPr>
            <a:r>
              <a:rPr lang="pt-BR" altLang="pt-BR" sz="1000" b="1" dirty="0">
                <a:solidFill>
                  <a:prstClr val="black"/>
                </a:solidFill>
                <a:ea typeface="Verdana" panose="020B0604030504040204" pitchFamily="34" charset="0"/>
                <a:cs typeface="Verdana" panose="020B0604030504040204" pitchFamily="34" charset="0"/>
              </a:rPr>
              <a:t>Constituição Federal 1988</a:t>
            </a:r>
            <a:endParaRPr lang="pt-BR" altLang="pt-BR" sz="1000" dirty="0">
              <a:solidFill>
                <a:prstClr val="black"/>
              </a:solidFill>
              <a:ea typeface="Verdana" panose="020B0604030504040204" pitchFamily="34" charset="0"/>
              <a:cs typeface="Verdana" panose="020B0604030504040204" pitchFamily="34" charset="0"/>
            </a:endParaRPr>
          </a:p>
          <a:p>
            <a:pPr marL="112713" indent="-112713" algn="ctr" defTabSz="914400" fontAlgn="base">
              <a:lnSpc>
                <a:spcPct val="105000"/>
              </a:lnSpc>
              <a:spcBef>
                <a:spcPct val="45000"/>
              </a:spcBef>
              <a:spcAft>
                <a:spcPct val="0"/>
              </a:spcAft>
              <a:buClr>
                <a:srgbClr val="E60000"/>
              </a:buClr>
              <a:defRPr/>
            </a:pPr>
            <a:r>
              <a:rPr lang="pt-BR" sz="1000" dirty="0">
                <a:solidFill>
                  <a:prstClr val="black"/>
                </a:solidFill>
                <a:ea typeface="Verdana" panose="020B0604030504040204" pitchFamily="34" charset="0"/>
                <a:cs typeface="Verdana" panose="020B0604030504040204" pitchFamily="34" charset="0"/>
              </a:rPr>
              <a:t>Art. 199. A assistência à saúde é livre à iniciativa privada. </a:t>
            </a:r>
          </a:p>
          <a:p>
            <a:pPr marL="112713" indent="-112713" algn="just" defTabSz="914400" fontAlgn="base">
              <a:lnSpc>
                <a:spcPct val="105000"/>
              </a:lnSpc>
              <a:spcBef>
                <a:spcPct val="45000"/>
              </a:spcBef>
              <a:spcAft>
                <a:spcPct val="0"/>
              </a:spcAft>
              <a:buClr>
                <a:srgbClr val="E60000"/>
              </a:buClr>
              <a:defRPr/>
            </a:pPr>
            <a:r>
              <a:rPr lang="pt-BR" sz="1000" dirty="0">
                <a:solidFill>
                  <a:prstClr val="black"/>
                </a:solidFill>
                <a:ea typeface="Verdana" panose="020B0604030504040204" pitchFamily="34" charset="0"/>
                <a:cs typeface="Verdana" panose="020B0604030504040204" pitchFamily="34" charset="0"/>
              </a:rPr>
              <a:t>§ 3º - É vedada a participação direta ou indireta de empresas ou capitais estrangeiros na assistência à saúde no País, salvo nos casos previstos em lei.</a:t>
            </a:r>
          </a:p>
        </p:txBody>
      </p:sp>
      <p:sp>
        <p:nvSpPr>
          <p:cNvPr id="21" name="Fluxograma: Processo alternativo 20"/>
          <p:cNvSpPr/>
          <p:nvPr/>
        </p:nvSpPr>
        <p:spPr bwMode="gray">
          <a:xfrm>
            <a:off x="3115289" y="3159425"/>
            <a:ext cx="3230563" cy="477837"/>
          </a:xfrm>
          <a:prstGeom prst="flowChartAlternateProcess">
            <a:avLst/>
          </a:prstGeom>
          <a:solidFill>
            <a:sysClr val="window" lastClr="FFFFFF"/>
          </a:solidFill>
          <a:ln w="25400" cap="flat" cmpd="sng" algn="ctr">
            <a:solidFill>
              <a:sysClr val="windowText" lastClr="000000">
                <a:lumMod val="50000"/>
                <a:lumOff val="50000"/>
              </a:sysClr>
            </a:solidFill>
            <a:prstDash val="solid"/>
            <a:headEnd/>
            <a:tailEnd/>
          </a:ln>
          <a:effectLst/>
        </p:spPr>
        <p:txBody>
          <a:bodyPr lIns="64008" tIns="64008" rIns="64008" bIns="64008" anchor="ctr"/>
          <a:lstStyle/>
          <a:p>
            <a:pPr marL="0" marR="0" lvl="0" indent="0" algn="ctr" defTabSz="914400" eaLnBrk="1" fontAlgn="base" latinLnBrk="0" hangingPunct="1">
              <a:lnSpc>
                <a:spcPct val="105000"/>
              </a:lnSpc>
              <a:spcBef>
                <a:spcPct val="45000"/>
              </a:spcBef>
              <a:spcAft>
                <a:spcPct val="0"/>
              </a:spcAft>
              <a:buClr>
                <a:srgbClr val="E60000"/>
              </a:buClr>
              <a:buSzTx/>
              <a:buFontTx/>
              <a:buNone/>
              <a:tabLst/>
              <a:defRPr/>
            </a:pPr>
            <a:r>
              <a:rPr kumimoji="0" lang="en-US" altLang="pt-BR" sz="1000" b="0" i="0" u="none" strike="noStrike" kern="0" cap="none" spc="0" normalizeH="0" baseline="0" noProof="0" dirty="0" err="1">
                <a:ln>
                  <a:noFill/>
                </a:ln>
                <a:solidFill>
                  <a:prstClr val="black"/>
                </a:solidFill>
                <a:effectLst/>
                <a:uLnTx/>
                <a:uFillTx/>
                <a:latin typeface="Calibri"/>
                <a:ea typeface="Verdana" panose="020B0604030504040204" pitchFamily="34" charset="0"/>
                <a:cs typeface="Verdana" panose="020B0604030504040204" pitchFamily="34" charset="0"/>
              </a:rPr>
              <a:t>Hipóteses</a:t>
            </a:r>
            <a:r>
              <a:rPr kumimoji="0" lang="en-US" alt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 </a:t>
            </a:r>
            <a:r>
              <a:rPr kumimoji="0" lang="en-US" altLang="pt-BR" sz="1000" b="0" i="0" u="none" strike="noStrike" kern="0" cap="none" spc="0" normalizeH="0" baseline="0" noProof="0" dirty="0" err="1">
                <a:ln>
                  <a:noFill/>
                </a:ln>
                <a:solidFill>
                  <a:prstClr val="black"/>
                </a:solidFill>
                <a:effectLst/>
                <a:uLnTx/>
                <a:uFillTx/>
                <a:latin typeface="Calibri"/>
                <a:ea typeface="Verdana" panose="020B0604030504040204" pitchFamily="34" charset="0"/>
                <a:cs typeface="Verdana" panose="020B0604030504040204" pitchFamily="34" charset="0"/>
              </a:rPr>
              <a:t>excepcionais</a:t>
            </a:r>
            <a:r>
              <a:rPr kumimoji="0" lang="en-US" alt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 da lei-</a:t>
            </a:r>
            <a:r>
              <a:rPr kumimoji="0" lang="en-US" altLang="pt-BR" sz="1000" b="0" i="0" u="none" strike="noStrike" kern="0" cap="none" spc="0" normalizeH="0" baseline="0" noProof="0" dirty="0" err="1">
                <a:ln>
                  <a:noFill/>
                </a:ln>
                <a:solidFill>
                  <a:prstClr val="black"/>
                </a:solidFill>
                <a:effectLst/>
                <a:uLnTx/>
                <a:uFillTx/>
                <a:latin typeface="Calibri"/>
                <a:ea typeface="Verdana" panose="020B0604030504040204" pitchFamily="34" charset="0"/>
                <a:cs typeface="Verdana" panose="020B0604030504040204" pitchFamily="34" charset="0"/>
              </a:rPr>
              <a:t>infraconstitucional</a:t>
            </a:r>
            <a:endParaRPr kumimoji="0" lang="en-US" alt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p:txBody>
      </p:sp>
      <p:sp>
        <p:nvSpPr>
          <p:cNvPr id="22" name="Fluxograma: Processo alternativo 21"/>
          <p:cNvSpPr/>
          <p:nvPr/>
        </p:nvSpPr>
        <p:spPr bwMode="gray">
          <a:xfrm>
            <a:off x="3115289" y="3784900"/>
            <a:ext cx="3436938" cy="2087562"/>
          </a:xfrm>
          <a:prstGeom prst="flowChartAlternateProcess">
            <a:avLst/>
          </a:prstGeom>
          <a:solidFill>
            <a:sysClr val="window" lastClr="FFFFFF"/>
          </a:solidFill>
          <a:ln w="25400" cap="flat" cmpd="sng" algn="ctr">
            <a:solidFill>
              <a:sysClr val="windowText" lastClr="000000">
                <a:lumMod val="50000"/>
                <a:lumOff val="50000"/>
              </a:sysClr>
            </a:solidFill>
            <a:prstDash val="solid"/>
            <a:headEnd/>
            <a:tailEnd/>
          </a:ln>
          <a:effectLst/>
        </p:spPr>
        <p:txBody>
          <a:bodyPr lIns="64008" tIns="64008" rIns="64008" bIns="64008"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Lei </a:t>
            </a:r>
            <a:r>
              <a:rPr kumimoji="0" lang="pt-BR" sz="1000" b="1"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8.080</a:t>
            </a:r>
            <a:r>
              <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 de 19.09.1990 – Artigo 23 §</a:t>
            </a:r>
            <a:r>
              <a:rPr kumimoji="0" lang="pt-BR" sz="1000" b="1"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2º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(Doações e assistência</a:t>
            </a:r>
            <a:r>
              <a:rPr kumimoji="0" lang="pt-BR" sz="1000" b="1" i="0" u="none" strike="noStrike" kern="0" cap="none" spc="0" normalizeH="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 sem fins lucrativos)</a:t>
            </a:r>
            <a:r>
              <a:rPr kumimoji="0" lang="pt-BR" sz="1000" b="1"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a:t>
            </a:r>
            <a:endPar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a:p>
            <a:pPr marL="171450" marR="0" lvl="0" indent="-171450" algn="just" defTabSz="91440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doações de organismos internacionais vinculados à Organização das Nações Unidas, de entidades de cooperação técnica e de financiamento e empréstimos.</a:t>
            </a:r>
          </a:p>
          <a:p>
            <a:pPr marL="0" marR="0" lvl="0" indent="0" defTabSz="914400" eaLnBrk="1" fontAlgn="base" latinLnBrk="0" hangingPunct="1">
              <a:lnSpc>
                <a:spcPct val="100000"/>
              </a:lnSpc>
              <a:spcBef>
                <a:spcPct val="0"/>
              </a:spcBef>
              <a:spcAft>
                <a:spcPct val="0"/>
              </a:spcAft>
              <a:buClrTx/>
              <a:buSzTx/>
              <a:buFontTx/>
              <a:buNone/>
              <a:tabLst/>
              <a:defRPr/>
            </a:pPr>
            <a:endParaRPr kumimoji="0" 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a:p>
            <a:pPr marL="171450" marR="0" lvl="0" indent="-171450" defTabSz="91440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serviços de saúde mantidos, sem finalidade lucrativa, por empresas, para atendimento de seus empregados e dependentes, sem qualquer ônus para a seguridade social.</a:t>
            </a:r>
          </a:p>
        </p:txBody>
      </p:sp>
      <p:sp>
        <p:nvSpPr>
          <p:cNvPr id="23" name="Fluxograma: Processo alternativo 22"/>
          <p:cNvSpPr/>
          <p:nvPr/>
        </p:nvSpPr>
        <p:spPr bwMode="gray">
          <a:xfrm>
            <a:off x="6625252" y="4051600"/>
            <a:ext cx="2519362" cy="1587500"/>
          </a:xfrm>
          <a:prstGeom prst="flowChartAlternateProcess">
            <a:avLst/>
          </a:prstGeom>
          <a:solidFill>
            <a:sysClr val="window" lastClr="FFFFFF"/>
          </a:solidFill>
          <a:ln w="25400" cap="flat" cmpd="sng" algn="ctr">
            <a:solidFill>
              <a:sysClr val="windowText" lastClr="000000">
                <a:lumMod val="50000"/>
                <a:lumOff val="50000"/>
              </a:sysClr>
            </a:solidFill>
            <a:prstDash val="solid"/>
            <a:headEnd/>
            <a:tailEnd/>
          </a:ln>
          <a:effectLst/>
        </p:spPr>
        <p:txBody>
          <a:bodyPr lIns="64008" tIns="64008" rIns="64008" bIns="64008"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Lei </a:t>
            </a:r>
            <a:r>
              <a:rPr kumimoji="0" lang="pt-BR" sz="1000" b="1"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9.263</a:t>
            </a:r>
            <a:r>
              <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 de 12.01.1996 – Artigo 7º:</a:t>
            </a:r>
          </a:p>
          <a:p>
            <a:pPr marL="171450" marR="0" lvl="0" indent="-171450" algn="just" defTabSz="91440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ações e pesquisas de planejamento familiar, desde que </a:t>
            </a:r>
            <a:r>
              <a:rPr kumimoji="0" lang="pt-BR" sz="1000" b="0"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autorizadas, fiscalizadas </a:t>
            </a:r>
            <a:r>
              <a:rPr kumimoji="0" 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e </a:t>
            </a:r>
            <a:r>
              <a:rPr kumimoji="0" lang="pt-BR" sz="1000" b="0"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controladas </a:t>
            </a:r>
            <a:r>
              <a:rPr kumimoji="0" 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pelo órgão de direção nacional do Sistema Único de Saúde.</a:t>
            </a:r>
          </a:p>
        </p:txBody>
      </p:sp>
      <p:sp>
        <p:nvSpPr>
          <p:cNvPr id="24" name="Seta dobrada para cima 23"/>
          <p:cNvSpPr/>
          <p:nvPr/>
        </p:nvSpPr>
        <p:spPr bwMode="gray">
          <a:xfrm rot="10800000">
            <a:off x="2232639" y="3349925"/>
            <a:ext cx="792163" cy="434975"/>
          </a:xfrm>
          <a:prstGeom prst="bentUpArrow">
            <a:avLst/>
          </a:prstGeom>
          <a:noFill/>
          <a:ln w="22225" algn="ctr">
            <a:solidFill>
              <a:sysClr val="windowText" lastClr="000000">
                <a:lumMod val="50000"/>
                <a:lumOff val="50000"/>
              </a:sysClr>
            </a:solidFill>
            <a:miter lim="800000"/>
            <a:headEnd/>
            <a:tailEnd/>
          </a:ln>
        </p:spPr>
        <p:txBody>
          <a:bodyPr lIns="64008" tIns="64008" rIns="64008" bIns="64008" anchor="ctr"/>
          <a:lstStyle/>
          <a:p>
            <a:pPr marL="112713" marR="0" lvl="0" indent="-112713" algn="ctr" defTabSz="914400" eaLnBrk="1" fontAlgn="base" latinLnBrk="0" hangingPunct="1">
              <a:lnSpc>
                <a:spcPct val="105000"/>
              </a:lnSpc>
              <a:spcBef>
                <a:spcPct val="45000"/>
              </a:spcBef>
              <a:spcAft>
                <a:spcPct val="0"/>
              </a:spcAft>
              <a:buClr>
                <a:srgbClr val="E60000"/>
              </a:buClr>
              <a:buSzTx/>
              <a:buFontTx/>
              <a:buNone/>
              <a:tabLst/>
              <a:defRPr/>
            </a:pPr>
            <a:endParaRPr kumimoji="0" lang="pt-BR" sz="1000" b="0" i="0" u="none" strike="noStrike" kern="0" cap="none" spc="0" normalizeH="0" baseline="0" noProof="0">
              <a:ln>
                <a:noFill/>
              </a:ln>
              <a:solidFill>
                <a:prstClr val="black"/>
              </a:solidFill>
              <a:effectLst/>
              <a:uLnTx/>
              <a:uFillTx/>
              <a:latin typeface="Calibri" pitchFamily="34" charset="0"/>
              <a:ea typeface="MS PGothic" pitchFamily="34" charset="-128"/>
              <a:cs typeface="Arial" pitchFamily="34" charset="0"/>
            </a:endParaRPr>
          </a:p>
        </p:txBody>
      </p:sp>
      <p:sp>
        <p:nvSpPr>
          <p:cNvPr id="25" name="Forma livre 24"/>
          <p:cNvSpPr/>
          <p:nvPr/>
        </p:nvSpPr>
        <p:spPr>
          <a:xfrm>
            <a:off x="1343639" y="2629200"/>
            <a:ext cx="6985000" cy="360362"/>
          </a:xfrm>
          <a:custGeom>
            <a:avLst/>
            <a:gdLst>
              <a:gd name="connsiteX0" fmla="*/ 0 w 2056763"/>
              <a:gd name="connsiteY0" fmla="*/ 200378 h 2003783"/>
              <a:gd name="connsiteX1" fmla="*/ 200378 w 2056763"/>
              <a:gd name="connsiteY1" fmla="*/ 0 h 2003783"/>
              <a:gd name="connsiteX2" fmla="*/ 1856385 w 2056763"/>
              <a:gd name="connsiteY2" fmla="*/ 0 h 2003783"/>
              <a:gd name="connsiteX3" fmla="*/ 2056763 w 2056763"/>
              <a:gd name="connsiteY3" fmla="*/ 200378 h 2003783"/>
              <a:gd name="connsiteX4" fmla="*/ 2056763 w 2056763"/>
              <a:gd name="connsiteY4" fmla="*/ 1803405 h 2003783"/>
              <a:gd name="connsiteX5" fmla="*/ 1856385 w 2056763"/>
              <a:gd name="connsiteY5" fmla="*/ 2003783 h 2003783"/>
              <a:gd name="connsiteX6" fmla="*/ 200378 w 2056763"/>
              <a:gd name="connsiteY6" fmla="*/ 2003783 h 2003783"/>
              <a:gd name="connsiteX7" fmla="*/ 0 w 2056763"/>
              <a:gd name="connsiteY7" fmla="*/ 1803405 h 2003783"/>
              <a:gd name="connsiteX8" fmla="*/ 0 w 2056763"/>
              <a:gd name="connsiteY8" fmla="*/ 200378 h 200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6763" h="2003783">
                <a:moveTo>
                  <a:pt x="0" y="200378"/>
                </a:moveTo>
                <a:cubicBezTo>
                  <a:pt x="0" y="89712"/>
                  <a:pt x="89712" y="0"/>
                  <a:pt x="200378" y="0"/>
                </a:cubicBezTo>
                <a:lnTo>
                  <a:pt x="1856385" y="0"/>
                </a:lnTo>
                <a:cubicBezTo>
                  <a:pt x="1967051" y="0"/>
                  <a:pt x="2056763" y="89712"/>
                  <a:pt x="2056763" y="200378"/>
                </a:cubicBezTo>
                <a:lnTo>
                  <a:pt x="2056763" y="1803405"/>
                </a:lnTo>
                <a:cubicBezTo>
                  <a:pt x="2056763" y="1914071"/>
                  <a:pt x="1967051" y="2003783"/>
                  <a:pt x="1856385" y="2003783"/>
                </a:cubicBezTo>
                <a:lnTo>
                  <a:pt x="200378" y="2003783"/>
                </a:lnTo>
                <a:cubicBezTo>
                  <a:pt x="89712" y="2003783"/>
                  <a:pt x="0" y="1914071"/>
                  <a:pt x="0" y="1803405"/>
                </a:cubicBezTo>
                <a:lnTo>
                  <a:pt x="0" y="200378"/>
                </a:lnTo>
                <a:close/>
              </a:path>
            </a:pathLst>
          </a:custGeom>
          <a:solidFill>
            <a:sysClr val="window" lastClr="FFFFFF">
              <a:lumMod val="50000"/>
            </a:sys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lIns="104409" tIns="104409" rIns="104409" bIns="104409" spcCol="1270" anchor="ctr"/>
          <a:lstStyle/>
          <a:p>
            <a:pPr marL="0" marR="0" lvl="0" indent="0" algn="ctr" defTabSz="914400" eaLnBrk="1" fontAlgn="base" latinLnBrk="0" hangingPunct="1">
              <a:lnSpc>
                <a:spcPct val="105000"/>
              </a:lnSpc>
              <a:spcBef>
                <a:spcPct val="45000"/>
              </a:spcBef>
              <a:spcAft>
                <a:spcPct val="0"/>
              </a:spcAft>
              <a:buClr>
                <a:srgbClr val="E60000"/>
              </a:buClr>
              <a:buSzTx/>
              <a:buFontTx/>
              <a:buNone/>
              <a:tabLst/>
              <a:defRPr/>
            </a:pPr>
            <a:r>
              <a:rPr kumimoji="0" lang="en-US" altLang="pt-BR" sz="1400" b="1" i="0" u="none" strike="noStrike" kern="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rPr>
              <a:t>Antes da Lei </a:t>
            </a:r>
            <a:r>
              <a:rPr kumimoji="0" lang="en-US" altLang="pt-BR" sz="1400" b="1" i="0" u="none" strike="noStrike" kern="0" cap="none" spc="0" normalizeH="0" baseline="0" noProof="0" dirty="0" smtClean="0">
                <a:ln>
                  <a:noFill/>
                </a:ln>
                <a:solidFill>
                  <a:prstClr val="white"/>
                </a:solidFill>
                <a:effectLst/>
                <a:uLnTx/>
                <a:uFillTx/>
                <a:latin typeface="Calibri"/>
                <a:ea typeface="Verdana" panose="020B0604030504040204" pitchFamily="34" charset="0"/>
                <a:cs typeface="Verdana" panose="020B0604030504040204" pitchFamily="34" charset="0"/>
              </a:rPr>
              <a:t>13.097/2015  (19.01.2015)</a:t>
            </a:r>
            <a:endParaRPr kumimoji="0" lang="en-US" altLang="pt-BR" sz="1400" b="1" i="0" u="none" strike="noStrike" kern="0" cap="none" spc="0" normalizeH="0" baseline="0" noProof="0" dirty="0">
              <a:ln>
                <a:noFill/>
              </a:ln>
              <a:solidFill>
                <a:prstClr val="white"/>
              </a:solidFill>
              <a:effectLst/>
              <a:uLnTx/>
              <a:uFillTx/>
              <a:latin typeface="Calibri"/>
              <a:ea typeface="Verdana" panose="020B0604030504040204" pitchFamily="34" charset="0"/>
              <a:cs typeface="Verdana" panose="020B0604030504040204" pitchFamily="34" charset="0"/>
            </a:endParaRPr>
          </a:p>
        </p:txBody>
      </p:sp>
      <p:sp>
        <p:nvSpPr>
          <p:cNvPr id="26" name="Fluxograma: Processo alternativo 25"/>
          <p:cNvSpPr/>
          <p:nvPr/>
        </p:nvSpPr>
        <p:spPr bwMode="gray">
          <a:xfrm>
            <a:off x="441939" y="4051600"/>
            <a:ext cx="2519363" cy="1587500"/>
          </a:xfrm>
          <a:prstGeom prst="flowChartAlternateProcess">
            <a:avLst/>
          </a:prstGeom>
          <a:solidFill>
            <a:sysClr val="window" lastClr="FFFFFF"/>
          </a:solidFill>
          <a:ln w="25400" cap="flat" cmpd="sng" algn="ctr">
            <a:solidFill>
              <a:sysClr val="windowText" lastClr="000000">
                <a:lumMod val="50000"/>
                <a:lumOff val="50000"/>
              </a:sysClr>
            </a:solidFill>
            <a:prstDash val="solid"/>
            <a:headEnd/>
            <a:tailEnd/>
          </a:ln>
          <a:effectLst/>
        </p:spPr>
        <p:txBody>
          <a:bodyPr lIns="64008" tIns="64008" rIns="64008" bIns="64008"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Lei </a:t>
            </a:r>
            <a:r>
              <a:rPr kumimoji="0" lang="pt-BR" sz="1000" b="1"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8.656</a:t>
            </a:r>
            <a:r>
              <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 de 03.06.1998–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Artigo 1º, §</a:t>
            </a:r>
            <a:r>
              <a:rPr kumimoji="0" lang="pt-BR" sz="1000" b="1"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3º</a:t>
            </a:r>
            <a:r>
              <a:rPr kumimoji="0" lang="pt-BR" sz="1000" b="1" i="0" u="none" strike="noStrike" kern="0" cap="none" spc="0" normalizeH="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 (Planos de Saúde):</a:t>
            </a:r>
          </a:p>
          <a:p>
            <a:pPr marL="171450" marR="0" lvl="0" indent="-171450" algn="just" defTabSz="91440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pt-BR" sz="1000" b="0" i="0" u="none" strike="noStrike" kern="0" cap="none" spc="0" normalizeH="0" baseline="0" noProof="0" dirty="0" smtClean="0">
                <a:ln>
                  <a:noFill/>
                </a:ln>
                <a:solidFill>
                  <a:prstClr val="black"/>
                </a:solidFill>
                <a:effectLst/>
                <a:uLnTx/>
                <a:uFillTx/>
                <a:latin typeface="Calibri"/>
                <a:ea typeface="Verdana" panose="020B0604030504040204" pitchFamily="34" charset="0"/>
                <a:cs typeface="Verdana" panose="020B0604030504040204" pitchFamily="34" charset="0"/>
              </a:rPr>
              <a:t>pessoas </a:t>
            </a:r>
            <a:r>
              <a:rPr kumimoji="0" lang="pt-BR" sz="1000" b="0"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jurídicas de direito privado constituídas sob as leis brasileiras para operar planos privados de assistência à saúde.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pt-BR" sz="1000" b="1" i="0" u="none" strike="noStrike" kern="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p:txBody>
      </p:sp>
      <p:sp>
        <p:nvSpPr>
          <p:cNvPr id="27" name="Seta dobrada para cima 26"/>
          <p:cNvSpPr/>
          <p:nvPr/>
        </p:nvSpPr>
        <p:spPr bwMode="gray">
          <a:xfrm rot="10800000" flipH="1">
            <a:off x="6482377" y="3357862"/>
            <a:ext cx="790575" cy="434975"/>
          </a:xfrm>
          <a:prstGeom prst="bentUpArrow">
            <a:avLst/>
          </a:prstGeom>
          <a:noFill/>
          <a:ln w="22225" algn="ctr">
            <a:solidFill>
              <a:sysClr val="windowText" lastClr="000000">
                <a:lumMod val="50000"/>
                <a:lumOff val="50000"/>
              </a:sysClr>
            </a:solidFill>
            <a:miter lim="800000"/>
            <a:headEnd/>
            <a:tailEnd/>
          </a:ln>
        </p:spPr>
        <p:txBody>
          <a:bodyPr lIns="64008" tIns="64008" rIns="64008" bIns="64008" anchor="ctr"/>
          <a:lstStyle/>
          <a:p>
            <a:pPr marL="112713" marR="0" lvl="0" indent="-112713" algn="ctr" defTabSz="914400" eaLnBrk="1" fontAlgn="base" latinLnBrk="0" hangingPunct="1">
              <a:lnSpc>
                <a:spcPct val="105000"/>
              </a:lnSpc>
              <a:spcBef>
                <a:spcPct val="45000"/>
              </a:spcBef>
              <a:spcAft>
                <a:spcPct val="0"/>
              </a:spcAft>
              <a:buClr>
                <a:srgbClr val="E60000"/>
              </a:buClr>
              <a:buSzTx/>
              <a:buFontTx/>
              <a:buNone/>
              <a:tabLst/>
              <a:defRPr/>
            </a:pPr>
            <a:endParaRPr kumimoji="0" lang="pt-BR" sz="1000" b="0" i="0" u="none" strike="noStrike" kern="0" cap="none" spc="0" normalizeH="0" baseline="0" noProof="0">
              <a:ln>
                <a:noFill/>
              </a:ln>
              <a:solidFill>
                <a:prstClr val="black"/>
              </a:solidFill>
              <a:effectLst/>
              <a:uLnTx/>
              <a:uFillTx/>
              <a:latin typeface="Calibri" pitchFamily="34" charset="0"/>
              <a:ea typeface="MS PGothic" pitchFamily="34" charset="-128"/>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11</a:t>
            </a:fld>
            <a:endParaRPr lang="en-US" dirty="0"/>
          </a:p>
        </p:txBody>
      </p:sp>
      <p:pic>
        <p:nvPicPr>
          <p:cNvPr id="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000" y="3437732"/>
            <a:ext cx="2865438" cy="206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000" y="2894807"/>
            <a:ext cx="2808288" cy="59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305970"/>
            <a:ext cx="2687638"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4" y="2894807"/>
            <a:ext cx="2430463"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9825" y="4718845"/>
            <a:ext cx="3168650" cy="87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6387" y="3961607"/>
            <a:ext cx="12477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1876" y="610769"/>
            <a:ext cx="3414712"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tângulo 31"/>
          <p:cNvSpPr/>
          <p:nvPr/>
        </p:nvSpPr>
        <p:spPr>
          <a:xfrm>
            <a:off x="323850" y="1196975"/>
            <a:ext cx="4679950" cy="1092607"/>
          </a:xfrm>
          <a:prstGeom prst="rect">
            <a:avLst/>
          </a:prstGeom>
        </p:spPr>
        <p:txBody>
          <a:bodyPr>
            <a:spAutoFit/>
          </a:bodyPr>
          <a:lstStyle/>
          <a:p>
            <a:pPr algn="just">
              <a:buClr>
                <a:srgbClr val="002060"/>
              </a:buClr>
              <a:defRPr/>
            </a:pPr>
            <a:r>
              <a:rPr lang="pt-BR" sz="1300" dirty="0">
                <a:solidFill>
                  <a:srgbClr val="3C3C3C"/>
                </a:solidFill>
                <a:latin typeface="Verdana" panose="020B0604030504040204" pitchFamily="34" charset="0"/>
                <a:ea typeface="Verdana" panose="020B0604030504040204" pitchFamily="34" charset="0"/>
                <a:cs typeface="Verdana" panose="020B0604030504040204" pitchFamily="34" charset="0"/>
              </a:rPr>
              <a:t>Em 20.01.2015, foi publicada a </a:t>
            </a:r>
            <a:r>
              <a:rPr lang="pt-BR" sz="1300" b="1" dirty="0">
                <a:solidFill>
                  <a:srgbClr val="3C3C3C"/>
                </a:solidFill>
                <a:latin typeface="Verdana" panose="020B0604030504040204" pitchFamily="34" charset="0"/>
                <a:ea typeface="Verdana" panose="020B0604030504040204" pitchFamily="34" charset="0"/>
                <a:cs typeface="Verdana" panose="020B0604030504040204" pitchFamily="34" charset="0"/>
              </a:rPr>
              <a:t>Lei </a:t>
            </a:r>
            <a:r>
              <a:rPr lang="pt-BR" sz="1300" b="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13.097</a:t>
            </a:r>
            <a:r>
              <a:rPr lang="pt-BR" sz="13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 </a:t>
            </a:r>
            <a:r>
              <a:rPr lang="pt-BR" sz="1300" dirty="0">
                <a:solidFill>
                  <a:srgbClr val="3C3C3C"/>
                </a:solidFill>
                <a:latin typeface="Verdana" panose="020B0604030504040204" pitchFamily="34" charset="0"/>
                <a:ea typeface="Verdana" panose="020B0604030504040204" pitchFamily="34" charset="0"/>
                <a:cs typeface="Verdana" panose="020B0604030504040204" pitchFamily="34" charset="0"/>
              </a:rPr>
              <a:t>que teve sua origem na conversão da Medida Provisória no. 656/2014, passou a autorizar expressamente a participação de capital estrangeiro em certas atividades de assistência e apoio à saúde no Brasil.</a:t>
            </a:r>
          </a:p>
        </p:txBody>
      </p:sp>
    </p:spTree>
    <p:extLst>
      <p:ext uri="{BB962C8B-B14F-4D97-AF65-F5344CB8AC3E}">
        <p14:creationId xmlns:p14="http://schemas.microsoft.com/office/powerpoint/2010/main" val="2697116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12</a:t>
            </a:fld>
            <a:endParaRPr lang="en-US" dirty="0"/>
          </a:p>
        </p:txBody>
      </p:sp>
      <p:sp>
        <p:nvSpPr>
          <p:cNvPr id="4" name="Espaço Reservado para Texto 3"/>
          <p:cNvSpPr>
            <a:spLocks noGrp="1"/>
          </p:cNvSpPr>
          <p:nvPr>
            <p:ph type="body" sz="quarter" idx="14"/>
          </p:nvPr>
        </p:nvSpPr>
        <p:spPr>
          <a:xfrm>
            <a:off x="266037" y="520622"/>
            <a:ext cx="9497088" cy="555703"/>
          </a:xfrm>
        </p:spPr>
        <p:txBody>
          <a:bodyPr>
            <a:normAutofit fontScale="92500"/>
          </a:bodyPr>
          <a:lstStyle/>
          <a:p>
            <a:r>
              <a:rPr lang="pt-BR" sz="2000" b="1" dirty="0" smtClean="0">
                <a:solidFill>
                  <a:srgbClr val="0082BE"/>
                </a:solidFill>
              </a:rPr>
              <a:t>Novas oportunidades de negócios permitidas pela Lei 13.097/2015</a:t>
            </a:r>
            <a:endParaRPr lang="pt-BR" sz="2000" b="1" dirty="0">
              <a:solidFill>
                <a:srgbClr val="0082BE"/>
              </a:solidFill>
            </a:endParaRPr>
          </a:p>
        </p:txBody>
      </p:sp>
      <p:sp>
        <p:nvSpPr>
          <p:cNvPr id="5" name="Espaço Reservado para Conteúdo 4"/>
          <p:cNvSpPr>
            <a:spLocks noGrp="1"/>
          </p:cNvSpPr>
          <p:nvPr>
            <p:ph sz="quarter" idx="13"/>
          </p:nvPr>
        </p:nvSpPr>
        <p:spPr/>
        <p:txBody>
          <a:bodyPr/>
          <a:lstStyle/>
          <a:p>
            <a:pPr marL="285750" indent="-285750" algn="just">
              <a:buClr>
                <a:srgbClr val="002060"/>
              </a:buClr>
              <a:buFont typeface="Wingdings" panose="05000000000000000000" pitchFamily="2" charset="2"/>
              <a:buChar char="§"/>
              <a:defRPr/>
            </a:pPr>
            <a:r>
              <a:rPr lang="pt-BR" sz="1200" dirty="0" smtClean="0"/>
              <a:t>A </a:t>
            </a:r>
            <a:r>
              <a:rPr lang="pt-BR" sz="1200" dirty="0"/>
              <a:t>publicação da Lei </a:t>
            </a:r>
            <a:r>
              <a:rPr lang="pt-BR" sz="1200" dirty="0" smtClean="0"/>
              <a:t>13.097/2015</a:t>
            </a:r>
            <a:r>
              <a:rPr lang="pt-BR" sz="1200" dirty="0"/>
              <a:t>, incluiu outros 32 assuntos alheios na conversão da Medida Provisória </a:t>
            </a:r>
            <a:r>
              <a:rPr lang="pt-BR" sz="1200" dirty="0" smtClean="0"/>
              <a:t>656/2014</a:t>
            </a:r>
            <a:r>
              <a:rPr lang="pt-BR" sz="1200" dirty="0"/>
              <a:t>, </a:t>
            </a:r>
            <a:r>
              <a:rPr lang="pt-BR" sz="1200" dirty="0" smtClean="0"/>
              <a:t>implementando alterações </a:t>
            </a:r>
            <a:r>
              <a:rPr lang="pt-BR" sz="1200" dirty="0"/>
              <a:t>no aspecto da participação estrangeira na saúde </a:t>
            </a:r>
            <a:r>
              <a:rPr lang="pt-BR" sz="1200" dirty="0" smtClean="0"/>
              <a:t>que </a:t>
            </a:r>
            <a:r>
              <a:rPr lang="pt-BR" sz="1200" dirty="0"/>
              <a:t>vinham sendo discutidas no Congresso Nacional no âmbito do Projeto de Lei </a:t>
            </a:r>
            <a:r>
              <a:rPr lang="pt-BR" sz="1200" dirty="0" smtClean="0"/>
              <a:t>259/2009</a:t>
            </a:r>
            <a:r>
              <a:rPr lang="pt-BR" sz="1200" dirty="0"/>
              <a:t>.</a:t>
            </a:r>
          </a:p>
          <a:p>
            <a:endParaRPr lang="pt-BR" dirty="0"/>
          </a:p>
        </p:txBody>
      </p:sp>
      <p:pic>
        <p:nvPicPr>
          <p:cNvPr id="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8" y="2375689"/>
            <a:ext cx="4448175" cy="9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3432964"/>
            <a:ext cx="328612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150" y="4604539"/>
            <a:ext cx="3086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5004589"/>
            <a:ext cx="309562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3434552"/>
            <a:ext cx="30765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628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13</a:t>
            </a:fld>
            <a:endParaRPr lang="en-US" dirty="0"/>
          </a:p>
        </p:txBody>
      </p:sp>
      <p:sp>
        <p:nvSpPr>
          <p:cNvPr id="4" name="Espaço Reservado para Texto 3"/>
          <p:cNvSpPr>
            <a:spLocks noGrp="1"/>
          </p:cNvSpPr>
          <p:nvPr>
            <p:ph type="body" sz="quarter" idx="14"/>
          </p:nvPr>
        </p:nvSpPr>
        <p:spPr/>
        <p:txBody>
          <a:bodyPr>
            <a:normAutofit/>
          </a:bodyPr>
          <a:lstStyle/>
          <a:p>
            <a:r>
              <a:rPr lang="pt-BR" sz="2000" b="1" dirty="0" smtClean="0">
                <a:solidFill>
                  <a:srgbClr val="0082BE"/>
                </a:solidFill>
              </a:rPr>
              <a:t>Atual cenário da saúde a partir da Lei 13.097/2015</a:t>
            </a:r>
            <a:endParaRPr lang="pt-BR" sz="2000" b="1" dirty="0">
              <a:solidFill>
                <a:srgbClr val="0082BE"/>
              </a:solidFill>
            </a:endParaRPr>
          </a:p>
        </p:txBody>
      </p:sp>
      <p:sp>
        <p:nvSpPr>
          <p:cNvPr id="5" name="Espaço Reservado para Conteúdo 4"/>
          <p:cNvSpPr>
            <a:spLocks noGrp="1"/>
          </p:cNvSpPr>
          <p:nvPr>
            <p:ph sz="quarter" idx="13"/>
          </p:nvPr>
        </p:nvSpPr>
        <p:spPr>
          <a:xfrm>
            <a:off x="554701" y="1368732"/>
            <a:ext cx="8805199" cy="4424485"/>
          </a:xfrm>
        </p:spPr>
        <p:txBody>
          <a:bodyPr>
            <a:normAutofit/>
          </a:bodyPr>
          <a:lstStyle/>
          <a:p>
            <a:pPr marL="285750" indent="-285750" algn="just">
              <a:buClr>
                <a:srgbClr val="002060"/>
              </a:buClr>
              <a:buFont typeface="Wingdings" panose="05000000000000000000" pitchFamily="2" charset="2"/>
              <a:buChar char="§"/>
              <a:defRPr/>
            </a:pP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Inclusão das atividades de assistência médica e </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hospitalar, nas quais passou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a ser </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permitida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a participação de capital estrangeiro, tais como: </a:t>
            </a:r>
            <a:r>
              <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hospitais (incluindo filantrópicos), policlínicas, </a:t>
            </a:r>
            <a:r>
              <a:rPr lang="pt-BR" sz="1200" b="1" dirty="0">
                <a:solidFill>
                  <a:srgbClr val="3C3C3C"/>
                </a:solidFill>
                <a:latin typeface="Verdana" panose="020B0604030504040204" pitchFamily="34" charset="0"/>
                <a:ea typeface="Verdana" panose="020B0604030504040204" pitchFamily="34" charset="0"/>
                <a:cs typeface="Verdana" panose="020B0604030504040204" pitchFamily="34" charset="0"/>
              </a:rPr>
              <a:t>clínicas geral e </a:t>
            </a:r>
            <a:r>
              <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especializada.</a:t>
            </a:r>
          </a:p>
          <a:p>
            <a:pPr algn="just">
              <a:buClr>
                <a:srgbClr val="002060"/>
              </a:buClr>
              <a:defRPr/>
            </a:pPr>
            <a:endPar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Autoriza expressamente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as atividades de apoio à saúde sobre as quais não se </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aplicava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a vedação constitucional, tais como: </a:t>
            </a:r>
            <a:r>
              <a:rPr lang="pt-BR" sz="1200" b="1" dirty="0">
                <a:solidFill>
                  <a:srgbClr val="3C3C3C"/>
                </a:solidFill>
                <a:latin typeface="Verdana" panose="020B0604030504040204" pitchFamily="34" charset="0"/>
                <a:ea typeface="Verdana" panose="020B0604030504040204" pitchFamily="34" charset="0"/>
                <a:cs typeface="Verdana" panose="020B0604030504040204" pitchFamily="34" charset="0"/>
              </a:rPr>
              <a:t>laboratórios de genética humana, produção e fornecimento de medicamentos e produtos para saúde, laboratórios de análises </a:t>
            </a:r>
            <a:r>
              <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clínicas (hemoterapia, , </a:t>
            </a:r>
            <a:r>
              <a:rPr lang="pt-BR" sz="1200" b="1" dirty="0">
                <a:solidFill>
                  <a:srgbClr val="3C3C3C"/>
                </a:solidFill>
                <a:latin typeface="Verdana" panose="020B0604030504040204" pitchFamily="34" charset="0"/>
                <a:ea typeface="Verdana" panose="020B0604030504040204" pitchFamily="34" charset="0"/>
                <a:cs typeface="Verdana" panose="020B0604030504040204" pitchFamily="34" charset="0"/>
              </a:rPr>
              <a:t>anatomia patológica e de </a:t>
            </a:r>
            <a:r>
              <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diagnóstico por imagem (radiologia, ressonância magnética e nuclear, tomografia, ultrassonografia, angiografia, método ótico - </a:t>
            </a:r>
            <a:r>
              <a:rPr lang="pt-BR" sz="1200" b="1" i="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endoscopia</a:t>
            </a:r>
            <a:r>
              <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 e registro gráfico - </a:t>
            </a:r>
            <a:r>
              <a:rPr lang="pt-BR" sz="1200" b="1" i="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ECG e EEG</a:t>
            </a:r>
            <a:r>
              <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t>
            </a:r>
          </a:p>
          <a:p>
            <a:pPr marL="285750" indent="-285750" algn="just">
              <a:buClr>
                <a:srgbClr val="002060"/>
              </a:buClr>
              <a:buFont typeface="Wingdings" panose="05000000000000000000" pitchFamily="2" charset="2"/>
              <a:buChar char="§"/>
              <a:defRPr/>
            </a:pPr>
            <a:endPar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002060"/>
              </a:buClr>
              <a:buFont typeface="Wingdings" panose="05000000000000000000" pitchFamily="2" charset="2"/>
              <a:buChar char="§"/>
              <a:defRPr/>
            </a:pPr>
            <a:endPar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Permanência da autorização para as atividades anteriormente permitidas por lei específica: (i) Planos privados de assistência à saúde – Lei 9.656/1998; (</a:t>
            </a:r>
            <a:r>
              <a:rPr lang="pt-BR" sz="1200" dirty="0" err="1" smtClean="0">
                <a:solidFill>
                  <a:srgbClr val="3C3C3C"/>
                </a:solidFill>
                <a:latin typeface="Verdana" panose="020B0604030504040204" pitchFamily="34" charset="0"/>
                <a:ea typeface="Verdana" panose="020B0604030504040204" pitchFamily="34" charset="0"/>
                <a:cs typeface="Verdana" panose="020B0604030504040204" pitchFamily="34" charset="0"/>
              </a:rPr>
              <a:t>ii</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 Serviços de saúde sem finalidade lucrativa – Lei 8.080/1990; (</a:t>
            </a:r>
            <a:r>
              <a:rPr lang="pt-BR" sz="1200" dirty="0" err="1" smtClean="0">
                <a:solidFill>
                  <a:srgbClr val="3C3C3C"/>
                </a:solidFill>
                <a:latin typeface="Verdana" panose="020B0604030504040204" pitchFamily="34" charset="0"/>
                <a:ea typeface="Verdana" panose="020B0604030504040204" pitchFamily="34" charset="0"/>
                <a:cs typeface="Verdana" panose="020B0604030504040204" pitchFamily="34" charset="0"/>
              </a:rPr>
              <a:t>iii</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 Doações de organismos internacionais vinculados à ONU - Lei 8.080/1990; e (</a:t>
            </a:r>
            <a:r>
              <a:rPr lang="pt-BR" sz="1200" dirty="0" err="1" smtClean="0">
                <a:solidFill>
                  <a:srgbClr val="3C3C3C"/>
                </a:solidFill>
                <a:latin typeface="Verdana" panose="020B0604030504040204" pitchFamily="34" charset="0"/>
                <a:ea typeface="Verdana" panose="020B0604030504040204" pitchFamily="34" charset="0"/>
                <a:cs typeface="Verdana" panose="020B0604030504040204" pitchFamily="34" charset="0"/>
              </a:rPr>
              <a:t>iv</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 Ações e pesquisa de planejamento familiar – Lei 9.263/1996.</a:t>
            </a:r>
          </a:p>
          <a:p>
            <a:endParaRPr lang="pt-BR" sz="1200" dirty="0"/>
          </a:p>
        </p:txBody>
      </p:sp>
    </p:spTree>
    <p:extLst>
      <p:ext uri="{BB962C8B-B14F-4D97-AF65-F5344CB8AC3E}">
        <p14:creationId xmlns:p14="http://schemas.microsoft.com/office/powerpoint/2010/main" val="3345563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14</a:t>
            </a:fld>
            <a:endParaRPr lang="en-US" dirty="0"/>
          </a:p>
        </p:txBody>
      </p:sp>
      <p:sp>
        <p:nvSpPr>
          <p:cNvPr id="4" name="Espaço Reservado para Texto 3"/>
          <p:cNvSpPr>
            <a:spLocks noGrp="1"/>
          </p:cNvSpPr>
          <p:nvPr>
            <p:ph type="body" sz="quarter" idx="14"/>
          </p:nvPr>
        </p:nvSpPr>
        <p:spPr/>
        <p:txBody>
          <a:bodyPr>
            <a:normAutofit/>
          </a:bodyPr>
          <a:lstStyle/>
          <a:p>
            <a:r>
              <a:rPr lang="pt-BR" sz="2000" b="1" dirty="0" smtClean="0">
                <a:solidFill>
                  <a:srgbClr val="0082BE"/>
                </a:solidFill>
              </a:rPr>
              <a:t>Desdobramentos da Lei 13.097/2015</a:t>
            </a:r>
            <a:endParaRPr lang="pt-BR" sz="2000" b="1" dirty="0">
              <a:solidFill>
                <a:srgbClr val="0082BE"/>
              </a:solidFill>
            </a:endParaRPr>
          </a:p>
        </p:txBody>
      </p:sp>
      <p:sp>
        <p:nvSpPr>
          <p:cNvPr id="5" name="Espaço Reservado para Conteúdo 4"/>
          <p:cNvSpPr>
            <a:spLocks noGrp="1"/>
          </p:cNvSpPr>
          <p:nvPr>
            <p:ph sz="quarter" idx="13"/>
          </p:nvPr>
        </p:nvSpPr>
        <p:spPr>
          <a:xfrm>
            <a:off x="564535" y="1083598"/>
            <a:ext cx="8805199" cy="4424485"/>
          </a:xfrm>
        </p:spPr>
        <p:txBody>
          <a:bodyPr>
            <a:normAutofit fontScale="92500" lnSpcReduction="10000"/>
          </a:bodyPr>
          <a:lstStyle/>
          <a:p>
            <a:pPr algn="just">
              <a:buClr>
                <a:srgbClr val="002060"/>
              </a:buClr>
              <a:defRPr/>
            </a:pPr>
            <a:r>
              <a:rPr lang="pt-BR" sz="1200" b="1" u="sng"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ADI 5.239, de 11.02.2015</a:t>
            </a:r>
          </a:p>
          <a:p>
            <a:pPr marL="171450" indent="-1714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Apresentada no STF pela Confederação Nacional dos Trabalhadores Liberais Universitários (“CNTU”) alegando que a nova legislação passou a permitir a presença do capital estrangeiro em todas as áreas compreendidas pela assistência à saúde, transformando a regra excepcional uma norma geral. Tal alegação está baseada no Parecer da AGU recomendando à Presidenta da República o veto parcial do artigo 142 da Lei 13.097/2015. </a:t>
            </a:r>
          </a:p>
          <a:p>
            <a:pPr marL="171450" indent="-171450" algn="just">
              <a:buClr>
                <a:srgbClr val="002060"/>
              </a:buClr>
              <a:buFont typeface="Wingdings" panose="05000000000000000000" pitchFamily="2" charset="2"/>
              <a:buChar char="§"/>
              <a:defRPr/>
            </a:pPr>
            <a:endPar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Nenhuma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decisão foi proferida, até o momento, pela Ministra Relatora Rosa Webber e já houve manifestações favoráveis à constitucionalidade da nova lei pela própria AGU, Consultor-Geral da União e do Senado Federal.</a:t>
            </a:r>
          </a:p>
          <a:p>
            <a:pPr algn="just">
              <a:buClr>
                <a:srgbClr val="002060"/>
              </a:buClr>
              <a:defRPr/>
            </a:pPr>
            <a:endPar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algn="just">
              <a:buClr>
                <a:srgbClr val="002060"/>
              </a:buClr>
              <a:defRPr/>
            </a:pPr>
            <a:r>
              <a:rPr lang="pt-BR" sz="1200" b="1" u="sng" dirty="0" smtClean="0">
                <a:solidFill>
                  <a:srgbClr val="3C3C3C"/>
                </a:solidFill>
                <a:latin typeface="Verdana" panose="020B0604030504040204" pitchFamily="34" charset="0"/>
                <a:ea typeface="Verdana" panose="020B0604030504040204" pitchFamily="34" charset="0"/>
                <a:cs typeface="Verdana" panose="020B0604030504040204" pitchFamily="34" charset="0"/>
              </a:rPr>
              <a:t>Projeto de Lei (“PL”) 1.721, de 28.05.2015</a:t>
            </a:r>
          </a:p>
          <a:p>
            <a:pPr marL="171450" indent="-1714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Apresentado na Câmara dos Deputados, pela Deputada Jandira </a:t>
            </a:r>
            <a:r>
              <a:rPr lang="pt-BR" sz="1200" dirty="0" err="1" smtClean="0">
                <a:solidFill>
                  <a:srgbClr val="3C3C3C"/>
                </a:solidFill>
                <a:latin typeface="Verdana" panose="020B0604030504040204" pitchFamily="34" charset="0"/>
                <a:ea typeface="Verdana" panose="020B0604030504040204" pitchFamily="34" charset="0"/>
                <a:cs typeface="Verdana" panose="020B0604030504040204" pitchFamily="34" charset="0"/>
              </a:rPr>
              <a:t>Feghali</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 (PCdoB-RJ), para revogar as inovações da Lei 13.097/2015. O PL tramita no procedimento comum e aguarda análise da Comissão de Seguridade Social e Família (CSSF).</a:t>
            </a:r>
          </a:p>
          <a:p>
            <a:pPr marL="171450" indent="-171450" algn="just">
              <a:buClr>
                <a:srgbClr val="002060"/>
              </a:buClr>
              <a:buFont typeface="Wingdings" panose="05000000000000000000" pitchFamily="2" charset="2"/>
              <a:buChar char="§"/>
              <a:defRPr/>
            </a:pPr>
            <a:endPar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Há outro PL 6.482/200, na Câmara dos Deputados, para permitir a participação estrangeira restritamente para os serviços de saúde considerados de alta complexidade. O PL está aguardando há 10 anos ser incluído na pauta de discussão do plenário.</a:t>
            </a:r>
          </a:p>
          <a:p>
            <a:pPr marL="171450" indent="-171450" algn="just">
              <a:buClr>
                <a:srgbClr val="002060"/>
              </a:buClr>
              <a:buFont typeface="Wingdings" panose="05000000000000000000" pitchFamily="2" charset="2"/>
              <a:buChar char="§"/>
              <a:defRPr/>
            </a:pPr>
            <a:endPar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endParaRPr>
          </a:p>
          <a:p>
            <a:pPr algn="just">
              <a:buClr>
                <a:srgbClr val="002060"/>
              </a:buClr>
              <a:defRPr/>
            </a:pPr>
            <a:r>
              <a:rPr lang="pt-BR" sz="1200" b="1" u="sng" dirty="0" smtClean="0">
                <a:solidFill>
                  <a:srgbClr val="3C3C3C"/>
                </a:solidFill>
                <a:latin typeface="Verdana" panose="020B0604030504040204" pitchFamily="34" charset="0"/>
                <a:ea typeface="Verdana" panose="020B0604030504040204" pitchFamily="34" charset="0"/>
                <a:cs typeface="Verdana" panose="020B0604030504040204" pitchFamily="34" charset="0"/>
              </a:rPr>
              <a:t>Projeto de Lei do Senado (“PLS”) 259, de 16.06.2009</a:t>
            </a:r>
          </a:p>
          <a:p>
            <a:pPr marL="171450" indent="-1714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Proposto inicialmente para permitir a participação minoritária de estrangeiro no capital das sociedades de serviços de saúde, exceto hospitais de alta complexidade. O PLS foi aprovado pela Comissão de Assuntos Econômicos com emendas no sentido de autorizar o capital estrangeiro sem limitações de participação e tipos de atendimentos.</a:t>
            </a:r>
          </a:p>
          <a:p>
            <a:pPr algn="just">
              <a:buClr>
                <a:srgbClr val="002060"/>
              </a:buClr>
              <a:defRPr/>
            </a:pPr>
            <a:endPar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Atualmente, o PLS aguarda análise da sua </a:t>
            </a:r>
            <a:r>
              <a:rPr lang="pt-BR" sz="1200" dirty="0" err="1" smtClean="0">
                <a:solidFill>
                  <a:srgbClr val="3C3C3C"/>
                </a:solidFill>
                <a:latin typeface="Verdana" panose="020B0604030504040204" pitchFamily="34" charset="0"/>
                <a:ea typeface="Verdana" panose="020B0604030504040204" pitchFamily="34" charset="0"/>
                <a:cs typeface="Verdana" panose="020B0604030504040204" pitchFamily="34" charset="0"/>
              </a:rPr>
              <a:t>prejudicialidade</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 por conta da Lei 13.097/2015.</a:t>
            </a:r>
            <a:endPar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endParaRPr>
          </a:p>
          <a:p>
            <a:pPr algn="just">
              <a:buClr>
                <a:srgbClr val="002060"/>
              </a:buClr>
              <a:defRPr/>
            </a:pPr>
            <a:endParaRPr lang="pt-BR" sz="1200" b="1" dirty="0">
              <a:solidFill>
                <a:srgbClr val="3C3C3C"/>
              </a:solidFill>
              <a:latin typeface="Verdana" panose="020B0604030504040204" pitchFamily="34" charset="0"/>
              <a:ea typeface="Verdana" panose="020B0604030504040204" pitchFamily="34" charset="0"/>
              <a:cs typeface="Verdana" panose="020B0604030504040204" pitchFamily="34" charset="0"/>
            </a:endParaRPr>
          </a:p>
          <a:p>
            <a:pPr algn="just">
              <a:buClr>
                <a:srgbClr val="002060"/>
              </a:buClr>
              <a:defRPr/>
            </a:pPr>
            <a:endPar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002060"/>
              </a:buClr>
              <a:buFont typeface="Wingdings" panose="05000000000000000000" pitchFamily="2" charset="2"/>
              <a:buChar char="§"/>
              <a:defRPr/>
            </a:pPr>
            <a:endPar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002060"/>
              </a:buClr>
              <a:buFont typeface="Wingdings" panose="05000000000000000000" pitchFamily="2" charset="2"/>
              <a:buChar char="§"/>
              <a:defRPr/>
            </a:pPr>
            <a:endParaRPr lang="pt-BR" sz="1200" b="1" dirty="0" smtClean="0">
              <a:solidFill>
                <a:srgbClr val="3C3C3C"/>
              </a:solidFill>
              <a:latin typeface="Verdana" panose="020B0604030504040204" pitchFamily="34" charset="0"/>
              <a:ea typeface="Verdana" panose="020B0604030504040204" pitchFamily="34" charset="0"/>
              <a:cs typeface="Verdana" panose="020B0604030504040204" pitchFamily="34" charset="0"/>
            </a:endParaRPr>
          </a:p>
          <a:p>
            <a:endParaRPr lang="pt-BR" sz="1200" dirty="0"/>
          </a:p>
        </p:txBody>
      </p:sp>
    </p:spTree>
    <p:extLst>
      <p:ext uri="{BB962C8B-B14F-4D97-AF65-F5344CB8AC3E}">
        <p14:creationId xmlns:p14="http://schemas.microsoft.com/office/powerpoint/2010/main" val="2377903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15</a:t>
            </a:fld>
            <a:endParaRPr lang="en-US" dirty="0"/>
          </a:p>
        </p:txBody>
      </p:sp>
      <p:sp>
        <p:nvSpPr>
          <p:cNvPr id="39" name="Retângulo de cantos arredondados 38"/>
          <p:cNvSpPr/>
          <p:nvPr/>
        </p:nvSpPr>
        <p:spPr>
          <a:xfrm>
            <a:off x="846781" y="3282080"/>
            <a:ext cx="6552728" cy="2442756"/>
          </a:xfrm>
          <a:prstGeom prst="roundRect">
            <a:avLst/>
          </a:prstGeom>
          <a:solidFill>
            <a:sysClr val="window" lastClr="FFFFFF">
              <a:lumMod val="85000"/>
            </a:sysClr>
          </a:solidFill>
          <a:ln w="12700" cap="flat" cmpd="sng" algn="ctr">
            <a:solidFill>
              <a:sysClr val="window" lastClr="FFFFFF">
                <a:lumMod val="65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0" name="Conector reto 39"/>
          <p:cNvCxnSpPr>
            <a:stCxn id="41" idx="4"/>
            <a:endCxn id="67" idx="5"/>
          </p:cNvCxnSpPr>
          <p:nvPr/>
        </p:nvCxnSpPr>
        <p:spPr>
          <a:xfrm>
            <a:off x="1489652" y="2967759"/>
            <a:ext cx="7179609" cy="30627"/>
          </a:xfrm>
          <a:prstGeom prst="line">
            <a:avLst/>
          </a:prstGeom>
          <a:noFill/>
          <a:ln w="25400" cap="flat" cmpd="sng" algn="ctr">
            <a:solidFill>
              <a:sysClr val="windowText" lastClr="000000"/>
            </a:solidFill>
            <a:prstDash val="solid"/>
          </a:ln>
          <a:effectLst/>
        </p:spPr>
      </p:cxnSp>
      <p:sp>
        <p:nvSpPr>
          <p:cNvPr id="41" name="Elipse 40"/>
          <p:cNvSpPr/>
          <p:nvPr/>
        </p:nvSpPr>
        <p:spPr>
          <a:xfrm>
            <a:off x="1453648" y="2922040"/>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2" name="Texto explicativo retangular com cantos arredondados 41"/>
          <p:cNvSpPr/>
          <p:nvPr/>
        </p:nvSpPr>
        <p:spPr>
          <a:xfrm>
            <a:off x="1021600" y="1275148"/>
            <a:ext cx="2232248" cy="1343511"/>
          </a:xfrm>
          <a:prstGeom prst="wedgeRoundRectCallout">
            <a:avLst/>
          </a:prstGeom>
          <a:solidFill>
            <a:sysClr val="window" lastClr="FFFFFF">
              <a:lumMod val="65000"/>
            </a:sysClr>
          </a:solidFill>
          <a:ln w="25400"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800" b="1"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white"/>
                </a:solidFill>
                <a:effectLst/>
                <a:uLnTx/>
                <a:uFillTx/>
                <a:latin typeface="Calibri"/>
                <a:ea typeface="+mn-ea"/>
                <a:cs typeface="+mn-cs"/>
              </a:rPr>
              <a:t>CONSTITUIÇÃO FEDERAL</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white"/>
                </a:solidFill>
                <a:effectLst/>
                <a:uLnTx/>
                <a:uFillTx/>
                <a:latin typeface="Calibri"/>
                <a:ea typeface="+mn-ea"/>
                <a:cs typeface="+mn-cs"/>
              </a:rPr>
              <a:t>Art. 199. A assistência à saúde é livre à iniciativa privada.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white"/>
                </a:solidFill>
                <a:effectLst/>
                <a:uLnTx/>
                <a:uFillTx/>
                <a:latin typeface="Calibri"/>
                <a:ea typeface="+mn-ea"/>
                <a:cs typeface="+mn-cs"/>
              </a:rPr>
              <a:t>§ 3º - É vedada a participação direta ou indireta de empresas ou capitais estrangeiros na assistência à saúde no País, salvo nos casos previstos em lei.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43" name="CaixaDeTexto 42"/>
          <p:cNvSpPr txBox="1"/>
          <p:nvPr/>
        </p:nvSpPr>
        <p:spPr>
          <a:xfrm>
            <a:off x="1242825" y="2706016"/>
            <a:ext cx="498855" cy="276999"/>
          </a:xfrm>
          <a:prstGeom prst="rect">
            <a:avLst/>
          </a:prstGeom>
          <a:noFill/>
        </p:spPr>
        <p:txBody>
          <a:bodyPr wrap="none" rtlCol="0">
            <a:spAutoFit/>
          </a:bodyPr>
          <a:lstStyle/>
          <a:p>
            <a:pPr defTabSz="914400"/>
            <a:r>
              <a:rPr lang="pt-BR" sz="1200" b="1" dirty="0" smtClean="0">
                <a:solidFill>
                  <a:prstClr val="black"/>
                </a:solidFill>
                <a:latin typeface="Calibri"/>
              </a:rPr>
              <a:t>1988</a:t>
            </a:r>
            <a:endParaRPr lang="pt-BR" sz="1200" b="1" dirty="0">
              <a:solidFill>
                <a:prstClr val="black"/>
              </a:solidFill>
              <a:latin typeface="Calibri"/>
            </a:endParaRPr>
          </a:p>
        </p:txBody>
      </p:sp>
      <p:sp>
        <p:nvSpPr>
          <p:cNvPr id="44" name="Elipse 43"/>
          <p:cNvSpPr/>
          <p:nvPr/>
        </p:nvSpPr>
        <p:spPr>
          <a:xfrm>
            <a:off x="2173728" y="2948329"/>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 name="Texto explicativo retangular com cantos arredondados 44"/>
          <p:cNvSpPr/>
          <p:nvPr/>
        </p:nvSpPr>
        <p:spPr>
          <a:xfrm>
            <a:off x="877584" y="3714128"/>
            <a:ext cx="1944216" cy="1944216"/>
          </a:xfrm>
          <a:prstGeom prst="wedgeRoundRectCallout">
            <a:avLst>
              <a:gd name="adj1" fmla="val 21652"/>
              <a:gd name="adj2" fmla="val -64877"/>
              <a:gd name="adj3" fmla="val 16667"/>
            </a:avLst>
          </a:prstGeom>
          <a:solidFill>
            <a:sysClr val="window" lastClr="FFFFFF">
              <a:lumMod val="85000"/>
            </a:sysClr>
          </a:solidFill>
          <a:ln w="127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Lei 8.080, Artigo 23</a:t>
            </a:r>
          </a:p>
          <a:p>
            <a:pPr marL="0" marR="0" lvl="0" indent="182563"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Serviços de saúde sem finalidade lucrativa, mantido por empresa para atendimento dos seus empregados e dependentes</a:t>
            </a:r>
          </a:p>
          <a:p>
            <a:pPr marL="0" marR="0" lvl="0" indent="182563"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Doações de organismos internacionais vinculados à Organização das Nações Unidas (ONU), de entidades de cooperação técnica e de financiamento e empréstimo</a:t>
            </a:r>
          </a:p>
        </p:txBody>
      </p:sp>
      <p:sp>
        <p:nvSpPr>
          <p:cNvPr id="46" name="CaixaDeTexto 45"/>
          <p:cNvSpPr txBox="1"/>
          <p:nvPr/>
        </p:nvSpPr>
        <p:spPr>
          <a:xfrm>
            <a:off x="1957704" y="2994048"/>
            <a:ext cx="498855" cy="276999"/>
          </a:xfrm>
          <a:prstGeom prst="rect">
            <a:avLst/>
          </a:prstGeom>
          <a:noFill/>
        </p:spPr>
        <p:txBody>
          <a:bodyPr wrap="none" rtlCol="0">
            <a:spAutoFit/>
          </a:bodyPr>
          <a:lstStyle/>
          <a:p>
            <a:pPr defTabSz="914400"/>
            <a:r>
              <a:rPr lang="pt-BR" sz="1200" b="1" dirty="0" smtClean="0">
                <a:solidFill>
                  <a:prstClr val="black"/>
                </a:solidFill>
                <a:latin typeface="Calibri"/>
              </a:rPr>
              <a:t>1990</a:t>
            </a:r>
            <a:endParaRPr lang="pt-BR" sz="1200" b="1" dirty="0">
              <a:solidFill>
                <a:prstClr val="black"/>
              </a:solidFill>
              <a:latin typeface="Calibri"/>
            </a:endParaRPr>
          </a:p>
        </p:txBody>
      </p:sp>
      <p:sp>
        <p:nvSpPr>
          <p:cNvPr id="47" name="Elipse 46"/>
          <p:cNvSpPr/>
          <p:nvPr/>
        </p:nvSpPr>
        <p:spPr>
          <a:xfrm>
            <a:off x="3331057" y="2948329"/>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8" name="CaixaDeTexto 47"/>
          <p:cNvSpPr txBox="1"/>
          <p:nvPr/>
        </p:nvSpPr>
        <p:spPr>
          <a:xfrm>
            <a:off x="3115033" y="2994048"/>
            <a:ext cx="498855" cy="276999"/>
          </a:xfrm>
          <a:prstGeom prst="rect">
            <a:avLst/>
          </a:prstGeom>
          <a:noFill/>
        </p:spPr>
        <p:txBody>
          <a:bodyPr wrap="none" rtlCol="0">
            <a:spAutoFit/>
          </a:bodyPr>
          <a:lstStyle/>
          <a:p>
            <a:pPr defTabSz="914400"/>
            <a:r>
              <a:rPr lang="pt-BR" sz="1200" b="1" dirty="0" smtClean="0">
                <a:solidFill>
                  <a:prstClr val="black"/>
                </a:solidFill>
                <a:latin typeface="Calibri"/>
              </a:rPr>
              <a:t>1996</a:t>
            </a:r>
            <a:endParaRPr lang="pt-BR" sz="1200" b="1" dirty="0">
              <a:solidFill>
                <a:prstClr val="black"/>
              </a:solidFill>
              <a:latin typeface="Calibri"/>
            </a:endParaRPr>
          </a:p>
        </p:txBody>
      </p:sp>
      <p:sp>
        <p:nvSpPr>
          <p:cNvPr id="49" name="Texto explicativo retangular com cantos arredondados 48"/>
          <p:cNvSpPr/>
          <p:nvPr/>
        </p:nvSpPr>
        <p:spPr>
          <a:xfrm>
            <a:off x="2893808" y="3786136"/>
            <a:ext cx="1008112" cy="1080120"/>
          </a:xfrm>
          <a:prstGeom prst="wedgeRoundRectCallout">
            <a:avLst>
              <a:gd name="adj1" fmla="val -5361"/>
              <a:gd name="adj2" fmla="val -70224"/>
              <a:gd name="adj3" fmla="val 16667"/>
            </a:avLst>
          </a:prstGeom>
          <a:solidFill>
            <a:sysClr val="window" lastClr="FFFFFF">
              <a:lumMod val="85000"/>
            </a:sysClr>
          </a:solidFill>
          <a:ln w="127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Lei 9.263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Artigo 7º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Ações e pesquisa de planejamento familiar </a:t>
            </a:r>
          </a:p>
        </p:txBody>
      </p:sp>
      <p:sp>
        <p:nvSpPr>
          <p:cNvPr id="50" name="Texto explicativo retangular com cantos arredondados 49"/>
          <p:cNvSpPr/>
          <p:nvPr/>
        </p:nvSpPr>
        <p:spPr>
          <a:xfrm>
            <a:off x="3973928" y="3786136"/>
            <a:ext cx="1080120" cy="1080120"/>
          </a:xfrm>
          <a:prstGeom prst="wedgeRoundRectCallout">
            <a:avLst>
              <a:gd name="adj1" fmla="val -7143"/>
              <a:gd name="adj2" fmla="val -68442"/>
              <a:gd name="adj3" fmla="val 16667"/>
            </a:avLst>
          </a:prstGeom>
          <a:solidFill>
            <a:sysClr val="window" lastClr="FFFFFF">
              <a:lumMod val="85000"/>
            </a:sysClr>
          </a:solidFill>
          <a:ln w="127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Lei 9.656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Artigo 3º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Planos de assistência à saúde suplementar</a:t>
            </a:r>
          </a:p>
        </p:txBody>
      </p:sp>
      <p:sp>
        <p:nvSpPr>
          <p:cNvPr id="51" name="Elipse 50"/>
          <p:cNvSpPr/>
          <p:nvPr/>
        </p:nvSpPr>
        <p:spPr>
          <a:xfrm>
            <a:off x="4339169" y="2948329"/>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 name="CaixaDeTexto 51"/>
          <p:cNvSpPr txBox="1"/>
          <p:nvPr/>
        </p:nvSpPr>
        <p:spPr>
          <a:xfrm>
            <a:off x="4123145" y="2994048"/>
            <a:ext cx="498855" cy="276999"/>
          </a:xfrm>
          <a:prstGeom prst="rect">
            <a:avLst/>
          </a:prstGeom>
          <a:noFill/>
        </p:spPr>
        <p:txBody>
          <a:bodyPr wrap="none" rtlCol="0">
            <a:spAutoFit/>
          </a:bodyPr>
          <a:lstStyle/>
          <a:p>
            <a:pPr defTabSz="914400"/>
            <a:r>
              <a:rPr lang="pt-BR" sz="1200" b="1" dirty="0" smtClean="0">
                <a:solidFill>
                  <a:prstClr val="black"/>
                </a:solidFill>
                <a:latin typeface="Calibri"/>
              </a:rPr>
              <a:t>1998</a:t>
            </a:r>
            <a:endParaRPr lang="pt-BR" sz="1200" b="1" dirty="0">
              <a:solidFill>
                <a:prstClr val="black"/>
              </a:solidFill>
              <a:latin typeface="Calibri"/>
            </a:endParaRPr>
          </a:p>
        </p:txBody>
      </p:sp>
      <p:sp>
        <p:nvSpPr>
          <p:cNvPr id="53" name="Elipse 52"/>
          <p:cNvSpPr/>
          <p:nvPr/>
        </p:nvSpPr>
        <p:spPr>
          <a:xfrm>
            <a:off x="4766016" y="2948329"/>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4" name="CaixaDeTexto 53"/>
          <p:cNvSpPr txBox="1"/>
          <p:nvPr/>
        </p:nvSpPr>
        <p:spPr>
          <a:xfrm>
            <a:off x="4549992" y="2706016"/>
            <a:ext cx="498855" cy="276999"/>
          </a:xfrm>
          <a:prstGeom prst="rect">
            <a:avLst/>
          </a:prstGeom>
          <a:noFill/>
        </p:spPr>
        <p:txBody>
          <a:bodyPr wrap="none" rtlCol="0">
            <a:spAutoFit/>
          </a:bodyPr>
          <a:lstStyle/>
          <a:p>
            <a:pPr defTabSz="914400"/>
            <a:r>
              <a:rPr lang="pt-BR" sz="1200" b="1" dirty="0" smtClean="0">
                <a:solidFill>
                  <a:prstClr val="black"/>
                </a:solidFill>
                <a:latin typeface="Calibri"/>
              </a:rPr>
              <a:t>2002</a:t>
            </a:r>
            <a:endParaRPr lang="pt-BR" sz="1200" b="1" dirty="0">
              <a:solidFill>
                <a:prstClr val="black"/>
              </a:solidFill>
              <a:latin typeface="Calibri"/>
            </a:endParaRPr>
          </a:p>
        </p:txBody>
      </p:sp>
      <p:sp>
        <p:nvSpPr>
          <p:cNvPr id="55" name="Texto explicativo retangular com cantos arredondados 54"/>
          <p:cNvSpPr/>
          <p:nvPr/>
        </p:nvSpPr>
        <p:spPr>
          <a:xfrm>
            <a:off x="3685896" y="1553888"/>
            <a:ext cx="1620180" cy="992763"/>
          </a:xfrm>
          <a:prstGeom prst="wedgeRoundRectCallout">
            <a:avLst>
              <a:gd name="adj1" fmla="val 20838"/>
              <a:gd name="adj2" fmla="val 66956"/>
              <a:gd name="adj3" fmla="val 16667"/>
            </a:avLst>
          </a:prstGeom>
          <a:solidFill>
            <a:sysClr val="window" lastClr="FFFFFF">
              <a:lumMod val="75000"/>
            </a:sysClr>
          </a:solidFill>
          <a:ln w="19050" cap="flat" cmpd="sng" algn="ctr">
            <a:solidFill>
              <a:sysClr val="windowText" lastClr="000000">
                <a:lumMod val="50000"/>
                <a:lumOff val="50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PL 6.482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Câmara dos Deputados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Permitir a participação de capital estrangeiro no  serviço de saúde de alta complexidade</a:t>
            </a:r>
          </a:p>
        </p:txBody>
      </p:sp>
      <p:sp>
        <p:nvSpPr>
          <p:cNvPr id="56" name="Elipse 55"/>
          <p:cNvSpPr/>
          <p:nvPr/>
        </p:nvSpPr>
        <p:spPr>
          <a:xfrm>
            <a:off x="5707321" y="2959362"/>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7" name="CaixaDeTexto 56"/>
          <p:cNvSpPr txBox="1"/>
          <p:nvPr/>
        </p:nvSpPr>
        <p:spPr>
          <a:xfrm>
            <a:off x="5491297" y="2717049"/>
            <a:ext cx="498855" cy="276999"/>
          </a:xfrm>
          <a:prstGeom prst="rect">
            <a:avLst/>
          </a:prstGeom>
          <a:noFill/>
        </p:spPr>
        <p:txBody>
          <a:bodyPr wrap="none" rtlCol="0">
            <a:spAutoFit/>
          </a:bodyPr>
          <a:lstStyle/>
          <a:p>
            <a:pPr defTabSz="914400"/>
            <a:r>
              <a:rPr lang="pt-BR" sz="1200" b="1" dirty="0" smtClean="0">
                <a:solidFill>
                  <a:prstClr val="black"/>
                </a:solidFill>
                <a:latin typeface="Calibri"/>
              </a:rPr>
              <a:t>2009</a:t>
            </a:r>
            <a:endParaRPr lang="pt-BR" sz="1200" b="1" dirty="0">
              <a:solidFill>
                <a:prstClr val="black"/>
              </a:solidFill>
              <a:latin typeface="Calibri"/>
            </a:endParaRPr>
          </a:p>
        </p:txBody>
      </p:sp>
      <p:sp>
        <p:nvSpPr>
          <p:cNvPr id="58" name="Texto explicativo retangular com cantos arredondados 57"/>
          <p:cNvSpPr/>
          <p:nvPr/>
        </p:nvSpPr>
        <p:spPr>
          <a:xfrm>
            <a:off x="5342080" y="1409872"/>
            <a:ext cx="2191043" cy="1152128"/>
          </a:xfrm>
          <a:prstGeom prst="wedgeRoundRectCallout">
            <a:avLst>
              <a:gd name="adj1" fmla="val -31139"/>
              <a:gd name="adj2" fmla="val 64352"/>
              <a:gd name="adj3" fmla="val 16667"/>
            </a:avLst>
          </a:prstGeom>
          <a:solidFill>
            <a:sysClr val="window" lastClr="FFFFFF">
              <a:lumMod val="75000"/>
            </a:sysClr>
          </a:solidFill>
          <a:ln w="19050" cap="flat" cmpd="sng" algn="ctr">
            <a:solidFill>
              <a:sysClr val="windowText" lastClr="000000">
                <a:lumMod val="50000"/>
                <a:lumOff val="50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PLS 259 - Senado Federal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800" b="1" i="0" u="none" strike="noStrike" kern="0" cap="none" spc="0" normalizeH="0" baseline="0" noProof="0" dirty="0" smtClean="0">
                <a:ln>
                  <a:noFill/>
                </a:ln>
                <a:solidFill>
                  <a:prstClr val="black"/>
                </a:solidFill>
                <a:effectLst/>
                <a:uLnTx/>
                <a:uFillTx/>
                <a:latin typeface="Calibri"/>
                <a:ea typeface="+mn-ea"/>
                <a:cs typeface="+mn-cs"/>
              </a:rPr>
              <a:t>(texto emendado)</a:t>
            </a:r>
            <a:endParaRPr kumimoji="0" lang="pt-BR" sz="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Permitir a participação de empresas ou de capitais estrangeiros em serviços hospitalares, ambulatoriais e serviços auxiliares de diagnóstico e terapia</a:t>
            </a:r>
          </a:p>
        </p:txBody>
      </p:sp>
      <p:sp>
        <p:nvSpPr>
          <p:cNvPr id="59" name="Texto explicativo retangular com cantos arredondados 58"/>
          <p:cNvSpPr/>
          <p:nvPr/>
        </p:nvSpPr>
        <p:spPr>
          <a:xfrm>
            <a:off x="5198064" y="3714610"/>
            <a:ext cx="2160240" cy="1727710"/>
          </a:xfrm>
          <a:prstGeom prst="wedgeRoundRectCallout">
            <a:avLst>
              <a:gd name="adj1" fmla="val 21095"/>
              <a:gd name="adj2" fmla="val -68387"/>
              <a:gd name="adj3" fmla="val 16667"/>
            </a:avLst>
          </a:prstGeom>
          <a:solidFill>
            <a:sysClr val="window" lastClr="FFFFFF">
              <a:lumMod val="85000"/>
            </a:sysClr>
          </a:solidFill>
          <a:ln w="1587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Lei 13.097 Artigo 142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(conversão MP 656/2014)</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Novos serviços que passaram a ser permitidos, além daqueles já previstos em leis específicas: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Hospitais gerais, inclusive filantrópico;</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Hospitais especializados;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Policlínicas; 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Clínicas gerais e especializadas</a:t>
            </a:r>
          </a:p>
        </p:txBody>
      </p:sp>
      <p:sp>
        <p:nvSpPr>
          <p:cNvPr id="60" name="Elipse 59"/>
          <p:cNvSpPr/>
          <p:nvPr/>
        </p:nvSpPr>
        <p:spPr>
          <a:xfrm>
            <a:off x="6625908" y="2945680"/>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1" name="CaixaDeTexto 60"/>
          <p:cNvSpPr txBox="1"/>
          <p:nvPr/>
        </p:nvSpPr>
        <p:spPr>
          <a:xfrm>
            <a:off x="6350192" y="2991399"/>
            <a:ext cx="774571" cy="276999"/>
          </a:xfrm>
          <a:prstGeom prst="rect">
            <a:avLst/>
          </a:prstGeom>
          <a:noFill/>
        </p:spPr>
        <p:txBody>
          <a:bodyPr wrap="none" rtlCol="0">
            <a:spAutoFit/>
          </a:bodyPr>
          <a:lstStyle/>
          <a:p>
            <a:pPr defTabSz="914400"/>
            <a:r>
              <a:rPr lang="pt-BR" sz="1200" b="1" dirty="0" smtClean="0">
                <a:solidFill>
                  <a:prstClr val="black"/>
                </a:solidFill>
                <a:latin typeface="Calibri"/>
              </a:rPr>
              <a:t>Jan/2015</a:t>
            </a:r>
            <a:endParaRPr lang="pt-BR" sz="1200" b="1" dirty="0">
              <a:solidFill>
                <a:prstClr val="black"/>
              </a:solidFill>
              <a:latin typeface="Calibri"/>
            </a:endParaRPr>
          </a:p>
        </p:txBody>
      </p:sp>
      <p:sp>
        <p:nvSpPr>
          <p:cNvPr id="62" name="Elipse 61"/>
          <p:cNvSpPr/>
          <p:nvPr/>
        </p:nvSpPr>
        <p:spPr>
          <a:xfrm>
            <a:off x="8020093" y="2959362"/>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3" name="CaixaDeTexto 62"/>
          <p:cNvSpPr txBox="1"/>
          <p:nvPr/>
        </p:nvSpPr>
        <p:spPr>
          <a:xfrm>
            <a:off x="7742973" y="3005081"/>
            <a:ext cx="781176" cy="276999"/>
          </a:xfrm>
          <a:prstGeom prst="rect">
            <a:avLst/>
          </a:prstGeom>
          <a:noFill/>
        </p:spPr>
        <p:txBody>
          <a:bodyPr wrap="none" rtlCol="0">
            <a:spAutoFit/>
          </a:bodyPr>
          <a:lstStyle/>
          <a:p>
            <a:pPr defTabSz="914400"/>
            <a:r>
              <a:rPr lang="pt-BR" sz="1200" b="1" dirty="0" err="1" smtClean="0">
                <a:solidFill>
                  <a:prstClr val="black"/>
                </a:solidFill>
                <a:latin typeface="Calibri"/>
              </a:rPr>
              <a:t>Fev</a:t>
            </a:r>
            <a:r>
              <a:rPr lang="pt-BR" sz="1200" b="1" dirty="0" smtClean="0">
                <a:solidFill>
                  <a:prstClr val="black"/>
                </a:solidFill>
                <a:latin typeface="Calibri"/>
              </a:rPr>
              <a:t>/2015</a:t>
            </a:r>
            <a:endParaRPr lang="pt-BR" sz="1200" b="1" dirty="0">
              <a:solidFill>
                <a:prstClr val="black"/>
              </a:solidFill>
              <a:latin typeface="Calibri"/>
            </a:endParaRPr>
          </a:p>
        </p:txBody>
      </p:sp>
      <p:sp>
        <p:nvSpPr>
          <p:cNvPr id="64" name="Texto explicativo em seta para cima 63"/>
          <p:cNvSpPr/>
          <p:nvPr/>
        </p:nvSpPr>
        <p:spPr>
          <a:xfrm>
            <a:off x="7516037" y="3306866"/>
            <a:ext cx="1202432" cy="1179644"/>
          </a:xfrm>
          <a:prstGeom prst="upArrowCallout">
            <a:avLst>
              <a:gd name="adj1" fmla="val 17115"/>
              <a:gd name="adj2" fmla="val 15630"/>
              <a:gd name="adj3" fmla="val 13075"/>
              <a:gd name="adj4" fmla="val 71757"/>
            </a:avLst>
          </a:prstGeom>
          <a:solidFill>
            <a:sysClr val="window" lastClr="FFFFFF">
              <a:lumMod val="65000"/>
            </a:sysClr>
          </a:solidFill>
          <a:ln w="22225"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ADI 5.239 STF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Inconstitucionalidade da Lei 13.097</a:t>
            </a:r>
          </a:p>
        </p:txBody>
      </p:sp>
      <p:sp>
        <p:nvSpPr>
          <p:cNvPr id="65" name="CaixaDeTexto 64"/>
          <p:cNvSpPr txBox="1"/>
          <p:nvPr/>
        </p:nvSpPr>
        <p:spPr>
          <a:xfrm>
            <a:off x="1309632" y="3272788"/>
            <a:ext cx="5316275" cy="369332"/>
          </a:xfrm>
          <a:prstGeom prst="rect">
            <a:avLst/>
          </a:prstGeom>
          <a:noFill/>
        </p:spPr>
        <p:txBody>
          <a:bodyPr wrap="square" rtlCol="0">
            <a:spAutoFit/>
          </a:bodyPr>
          <a:lstStyle/>
          <a:p>
            <a:pPr algn="ctr" defTabSz="914400"/>
            <a:r>
              <a:rPr lang="pt-BR" dirty="0" smtClean="0">
                <a:solidFill>
                  <a:prstClr val="black"/>
                </a:solidFill>
                <a:latin typeface="Calibri"/>
              </a:rPr>
              <a:t>Exceção à restrição constitucional</a:t>
            </a:r>
            <a:endParaRPr lang="pt-BR" dirty="0">
              <a:solidFill>
                <a:prstClr val="black"/>
              </a:solidFill>
              <a:latin typeface="Calibri"/>
            </a:endParaRPr>
          </a:p>
        </p:txBody>
      </p:sp>
      <p:sp>
        <p:nvSpPr>
          <p:cNvPr id="66" name="Texto explicativo retangular com cantos arredondados 65"/>
          <p:cNvSpPr/>
          <p:nvPr/>
        </p:nvSpPr>
        <p:spPr>
          <a:xfrm>
            <a:off x="7610332" y="1769912"/>
            <a:ext cx="1548172" cy="720080"/>
          </a:xfrm>
          <a:prstGeom prst="wedgeRoundRectCallout">
            <a:avLst>
              <a:gd name="adj1" fmla="val 18377"/>
              <a:gd name="adj2" fmla="val 76215"/>
              <a:gd name="adj3" fmla="val 16667"/>
            </a:avLst>
          </a:prstGeom>
          <a:solidFill>
            <a:sysClr val="window" lastClr="FFFFFF">
              <a:lumMod val="75000"/>
            </a:sysClr>
          </a:solidFill>
          <a:ln w="19050" cap="flat" cmpd="sng" algn="ctr">
            <a:solidFill>
              <a:sysClr val="windowText" lastClr="000000">
                <a:lumMod val="50000"/>
                <a:lumOff val="50000"/>
              </a:sys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PL 1.721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1" i="0" u="none" strike="noStrike" kern="0" cap="none" spc="0" normalizeH="0" baseline="0" noProof="0" dirty="0" smtClean="0">
                <a:ln>
                  <a:noFill/>
                </a:ln>
                <a:solidFill>
                  <a:prstClr val="black"/>
                </a:solidFill>
                <a:effectLst/>
                <a:uLnTx/>
                <a:uFillTx/>
                <a:latin typeface="Calibri"/>
                <a:ea typeface="+mn-ea"/>
                <a:cs typeface="+mn-cs"/>
              </a:rPr>
              <a:t>Câmara dos Deputados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Revogar o Artigo 142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000" b="0" i="0" u="none" strike="noStrike" kern="0" cap="none" spc="0" normalizeH="0" baseline="0" noProof="0" dirty="0" smtClean="0">
                <a:ln>
                  <a:noFill/>
                </a:ln>
                <a:solidFill>
                  <a:prstClr val="black"/>
                </a:solidFill>
                <a:effectLst/>
                <a:uLnTx/>
                <a:uFillTx/>
                <a:latin typeface="Calibri"/>
                <a:ea typeface="+mn-ea"/>
                <a:cs typeface="+mn-cs"/>
              </a:rPr>
              <a:t>da Lei 13.097/2015</a:t>
            </a:r>
          </a:p>
        </p:txBody>
      </p:sp>
      <p:sp>
        <p:nvSpPr>
          <p:cNvPr id="67" name="Elipse 66"/>
          <p:cNvSpPr/>
          <p:nvPr/>
        </p:nvSpPr>
        <p:spPr>
          <a:xfrm>
            <a:off x="8607798" y="2959362"/>
            <a:ext cx="72008" cy="45719"/>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8" name="CaixaDeTexto 67"/>
          <p:cNvSpPr txBox="1"/>
          <p:nvPr/>
        </p:nvSpPr>
        <p:spPr>
          <a:xfrm>
            <a:off x="8260074" y="2717049"/>
            <a:ext cx="813043" cy="276999"/>
          </a:xfrm>
          <a:prstGeom prst="rect">
            <a:avLst/>
          </a:prstGeom>
          <a:noFill/>
        </p:spPr>
        <p:txBody>
          <a:bodyPr wrap="none" rtlCol="0">
            <a:spAutoFit/>
          </a:bodyPr>
          <a:lstStyle/>
          <a:p>
            <a:pPr defTabSz="914400"/>
            <a:r>
              <a:rPr lang="pt-BR" sz="1200" b="1" dirty="0" smtClean="0">
                <a:solidFill>
                  <a:prstClr val="black"/>
                </a:solidFill>
                <a:latin typeface="Calibri"/>
              </a:rPr>
              <a:t>Mai/2015</a:t>
            </a:r>
            <a:endParaRPr lang="pt-BR" sz="1200" b="1" dirty="0">
              <a:solidFill>
                <a:prstClr val="black"/>
              </a:solidFill>
              <a:latin typeface="Calibri"/>
            </a:endParaRPr>
          </a:p>
        </p:txBody>
      </p:sp>
      <p:sp>
        <p:nvSpPr>
          <p:cNvPr id="69" name="CaixaDeTexto 68"/>
          <p:cNvSpPr txBox="1"/>
          <p:nvPr/>
        </p:nvSpPr>
        <p:spPr>
          <a:xfrm>
            <a:off x="474109" y="461218"/>
            <a:ext cx="5963492" cy="400110"/>
          </a:xfrm>
          <a:prstGeom prst="rect">
            <a:avLst/>
          </a:prstGeom>
        </p:spPr>
        <p:txBody>
          <a:bodyPr vert="horz" lIns="91440" tIns="45720" rIns="91440" bIns="45720" rtlCol="0">
            <a:normAutofit/>
          </a:bodyPr>
          <a:lstStyle>
            <a:lvl1pPr indent="0">
              <a:spcBef>
                <a:spcPct val="20000"/>
              </a:spcBef>
              <a:buClr>
                <a:srgbClr val="00B4FF"/>
              </a:buClr>
              <a:buFont typeface="Arial"/>
              <a:buNone/>
              <a:defRPr sz="2000" b="1">
                <a:solidFill>
                  <a:srgbClr val="0082BE"/>
                </a:solidFill>
                <a:latin typeface="Verdana"/>
                <a:cs typeface="Verdana"/>
              </a:defRPr>
            </a:lvl1pPr>
            <a:lvl2pPr marL="742950" indent="-285750">
              <a:spcBef>
                <a:spcPct val="20000"/>
              </a:spcBef>
              <a:buClr>
                <a:srgbClr val="00B4FF"/>
              </a:buClr>
              <a:buFont typeface="Arial"/>
              <a:buChar char="–"/>
              <a:defRPr>
                <a:solidFill>
                  <a:srgbClr val="2D2D2D"/>
                </a:solidFill>
                <a:latin typeface="Verdana"/>
                <a:cs typeface="Verdana"/>
              </a:defRPr>
            </a:lvl2pPr>
            <a:lvl3pPr marL="1143000" indent="-228600">
              <a:spcBef>
                <a:spcPct val="20000"/>
              </a:spcBef>
              <a:buClr>
                <a:srgbClr val="00B4FF"/>
              </a:buClr>
              <a:buFont typeface="Arial"/>
              <a:buChar char="•"/>
              <a:defRPr>
                <a:solidFill>
                  <a:srgbClr val="2D2D2D"/>
                </a:solidFill>
                <a:latin typeface="Verdana"/>
                <a:cs typeface="Verdana"/>
              </a:defRPr>
            </a:lvl3pPr>
            <a:lvl4pPr marL="1600200" indent="-228600">
              <a:spcBef>
                <a:spcPct val="20000"/>
              </a:spcBef>
              <a:buClr>
                <a:srgbClr val="00B4FF"/>
              </a:buClr>
              <a:buFont typeface="Arial"/>
              <a:buChar char="–"/>
              <a:defRPr>
                <a:solidFill>
                  <a:srgbClr val="2D2D2D"/>
                </a:solidFill>
                <a:latin typeface="Verdana"/>
                <a:cs typeface="Verdana"/>
              </a:defRPr>
            </a:lvl4pPr>
            <a:lvl5pPr marL="2057400" indent="-228600">
              <a:spcBef>
                <a:spcPct val="20000"/>
              </a:spcBef>
              <a:buClr>
                <a:srgbClr val="00B4FF"/>
              </a:buClr>
              <a:buFont typeface="Arial"/>
              <a:buChar char="»"/>
              <a:defRPr>
                <a:solidFill>
                  <a:srgbClr val="2D2D2D"/>
                </a:solidFill>
                <a:latin typeface="Verdana"/>
                <a:cs typeface="Verdan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pt-BR" i="1" dirty="0" err="1"/>
              <a:t>Timeline</a:t>
            </a:r>
            <a:r>
              <a:rPr lang="pt-BR" dirty="0"/>
              <a:t> da legislação a partir da CF/88</a:t>
            </a:r>
          </a:p>
        </p:txBody>
      </p:sp>
    </p:spTree>
    <p:extLst>
      <p:ext uri="{BB962C8B-B14F-4D97-AF65-F5344CB8AC3E}">
        <p14:creationId xmlns:p14="http://schemas.microsoft.com/office/powerpoint/2010/main" val="387170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16</a:t>
            </a:fld>
            <a:endParaRPr lang="en-US" dirty="0"/>
          </a:p>
        </p:txBody>
      </p:sp>
      <p:sp>
        <p:nvSpPr>
          <p:cNvPr id="3" name="Espaço Reservado para Texto 2"/>
          <p:cNvSpPr>
            <a:spLocks noGrp="1"/>
          </p:cNvSpPr>
          <p:nvPr>
            <p:ph type="body" sz="quarter" idx="13"/>
          </p:nvPr>
        </p:nvSpPr>
        <p:spPr/>
        <p:txBody>
          <a:bodyPr vert="horz" lIns="91440" tIns="45720" rIns="91440" bIns="45720" rtlCol="0">
            <a:normAutofit/>
          </a:bodyPr>
          <a:lstStyle/>
          <a:p>
            <a:r>
              <a:rPr lang="pt-BR" sz="2000" b="1" dirty="0" smtClean="0"/>
              <a:t>Operações implementadas após a Lei 13.097/2015</a:t>
            </a:r>
            <a:endParaRPr lang="pt-BR" sz="2000" b="1" dirty="0"/>
          </a:p>
        </p:txBody>
      </p:sp>
      <p:graphicFrame>
        <p:nvGraphicFramePr>
          <p:cNvPr id="6" name="Tabela 5"/>
          <p:cNvGraphicFramePr>
            <a:graphicFrameLocks noGrp="1"/>
          </p:cNvGraphicFramePr>
          <p:nvPr>
            <p:extLst>
              <p:ext uri="{D42A27DB-BD31-4B8C-83A1-F6EECF244321}">
                <p14:modId xmlns:p14="http://schemas.microsoft.com/office/powerpoint/2010/main" val="523599687"/>
              </p:ext>
            </p:extLst>
          </p:nvPr>
        </p:nvGraphicFramePr>
        <p:xfrm>
          <a:off x="639096" y="914402"/>
          <a:ext cx="8524567" cy="4474179"/>
        </p:xfrm>
        <a:graphic>
          <a:graphicData uri="http://schemas.openxmlformats.org/drawingml/2006/table">
            <a:tbl>
              <a:tblPr firstRow="1" firstCol="1" bandRow="1">
                <a:tableStyleId>{5C22544A-7EE6-4342-B048-85BDC9FD1C3A}</a:tableStyleId>
              </a:tblPr>
              <a:tblGrid>
                <a:gridCol w="2157184"/>
                <a:gridCol w="1917724"/>
                <a:gridCol w="1775670"/>
                <a:gridCol w="2673989"/>
              </a:tblGrid>
              <a:tr h="252655">
                <a:tc>
                  <a:txBody>
                    <a:bodyPr/>
                    <a:lstStyle/>
                    <a:p>
                      <a:pPr algn="ctr">
                        <a:lnSpc>
                          <a:spcPct val="115000"/>
                        </a:lnSpc>
                        <a:spcAft>
                          <a:spcPts val="0"/>
                        </a:spcAft>
                      </a:pPr>
                      <a:r>
                        <a:rPr lang="pt-BR" sz="800" dirty="0">
                          <a:solidFill>
                            <a:srgbClr val="3C3C3C"/>
                          </a:solidFill>
                          <a:effectLst/>
                        </a:rPr>
                        <a:t>Objeto da Operação</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Resultado final da Operação</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Decisão do CADE</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 </a:t>
                      </a:r>
                      <a:r>
                        <a:rPr lang="pt-BR" sz="800" dirty="0" smtClean="0">
                          <a:solidFill>
                            <a:srgbClr val="3C3C3C"/>
                          </a:solidFill>
                          <a:effectLst/>
                        </a:rPr>
                        <a:t>Comentários</a:t>
                      </a: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r h="1515931">
                <a:tc>
                  <a:txBody>
                    <a:bodyPr/>
                    <a:lstStyle/>
                    <a:p>
                      <a:pPr algn="ctr">
                        <a:lnSpc>
                          <a:spcPct val="115000"/>
                        </a:lnSpc>
                        <a:spcAft>
                          <a:spcPts val="0"/>
                        </a:spcAft>
                      </a:pPr>
                      <a:r>
                        <a:rPr lang="pt-BR" sz="800" dirty="0">
                          <a:solidFill>
                            <a:srgbClr val="3C3C3C"/>
                          </a:solidFill>
                          <a:effectLst/>
                        </a:rPr>
                        <a:t>Aquisição, pela Rede D'</a:t>
                      </a:r>
                      <a:r>
                        <a:rPr lang="pt-BR" sz="800" dirty="0" err="1">
                          <a:solidFill>
                            <a:srgbClr val="3C3C3C"/>
                          </a:solidFill>
                          <a:effectLst/>
                        </a:rPr>
                        <a:t>Or</a:t>
                      </a:r>
                      <a:r>
                        <a:rPr lang="pt-BR" sz="800" dirty="0">
                          <a:solidFill>
                            <a:srgbClr val="3C3C3C"/>
                          </a:solidFill>
                          <a:effectLst/>
                        </a:rPr>
                        <a:t>, da totalidade das quotas representativas do capital social do Hospital Bartira, mediante estrutura a ser definida entre as partes.</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Hospital-Geral Bartira passa a pertencer a estrutura verticalizada do plano de saúde da Rede D´</a:t>
                      </a:r>
                      <a:r>
                        <a:rPr lang="pt-BR" sz="800" dirty="0" err="1">
                          <a:solidFill>
                            <a:srgbClr val="3C3C3C"/>
                          </a:solidFill>
                          <a:effectLst/>
                        </a:rPr>
                        <a:t>Or</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Aprovado sem restrições</a:t>
                      </a:r>
                    </a:p>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Ato de Concentração no. 08700.001601/2015-49</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marL="43180" marR="36830" algn="just">
                        <a:lnSpc>
                          <a:spcPct val="115000"/>
                        </a:lnSpc>
                        <a:spcAft>
                          <a:spcPts val="0"/>
                        </a:spcAft>
                      </a:pPr>
                      <a:r>
                        <a:rPr lang="pt-BR" sz="800" dirty="0">
                          <a:solidFill>
                            <a:srgbClr val="3C3C3C"/>
                          </a:solidFill>
                          <a:effectLst/>
                        </a:rPr>
                        <a:t> </a:t>
                      </a:r>
                    </a:p>
                    <a:p>
                      <a:pPr marL="43180" marR="36830" indent="0" algn="just" defTabSz="457200" rtl="0" eaLnBrk="1" fontAlgn="auto" latinLnBrk="0" hangingPunct="1">
                        <a:lnSpc>
                          <a:spcPct val="115000"/>
                        </a:lnSpc>
                        <a:spcBef>
                          <a:spcPts val="0"/>
                        </a:spcBef>
                        <a:spcAft>
                          <a:spcPts val="0"/>
                        </a:spcAft>
                        <a:buClrTx/>
                        <a:buSzTx/>
                        <a:buFontTx/>
                        <a:buNone/>
                        <a:tabLst/>
                        <a:defRPr/>
                      </a:pPr>
                      <a:r>
                        <a:rPr lang="pt-BR" sz="800" dirty="0" smtClean="0">
                          <a:solidFill>
                            <a:srgbClr val="3C3C3C"/>
                          </a:solidFill>
                          <a:effectLst/>
                        </a:rPr>
                        <a:t>- Esta operação reflete a estrutura que já vinha sendo implementada no mercado de forma alternativa antes da vigência da Lei 13.097/2015.</a:t>
                      </a:r>
                    </a:p>
                    <a:p>
                      <a:pPr marL="43180" marR="36830" indent="0" algn="just" defTabSz="457200" rtl="0" eaLnBrk="1" fontAlgn="auto" latinLnBrk="0" hangingPunct="1">
                        <a:lnSpc>
                          <a:spcPct val="115000"/>
                        </a:lnSpc>
                        <a:spcBef>
                          <a:spcPts val="0"/>
                        </a:spcBef>
                        <a:spcAft>
                          <a:spcPts val="0"/>
                        </a:spcAft>
                        <a:buClrTx/>
                        <a:buSzTx/>
                        <a:buFontTx/>
                        <a:buNone/>
                        <a:tabLst/>
                        <a:defRPr/>
                      </a:pPr>
                      <a:endParaRPr lang="pt-BR" sz="800" dirty="0" smtClean="0">
                        <a:solidFill>
                          <a:srgbClr val="3C3C3C"/>
                        </a:solidFill>
                        <a:effectLst/>
                      </a:endParaRPr>
                    </a:p>
                    <a:p>
                      <a:pPr marL="43180" marR="36830" algn="just">
                        <a:lnSpc>
                          <a:spcPct val="115000"/>
                        </a:lnSpc>
                        <a:spcAft>
                          <a:spcPts val="0"/>
                        </a:spcAft>
                      </a:pPr>
                      <a:r>
                        <a:rPr lang="pt-BR" sz="800" dirty="0" smtClean="0">
                          <a:solidFill>
                            <a:srgbClr val="3C3C3C"/>
                          </a:solidFill>
                          <a:effectLst/>
                        </a:rPr>
                        <a:t>- Esta operação está amparada pela Lei 9.656/98, que possibilitou a participação indireta de estrangeiros em hospitais verticalizados.</a:t>
                      </a:r>
                    </a:p>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r>
                        <a:rPr lang="pt-BR" sz="800" dirty="0">
                          <a:solidFill>
                            <a:srgbClr val="3C3C3C"/>
                          </a:solidFill>
                          <a:effectLst/>
                        </a:rPr>
                        <a:t>- Não está sujeita à aprovação da ANS.</a:t>
                      </a:r>
                    </a:p>
                    <a:p>
                      <a:pPr marL="43180" marR="36830" algn="just">
                        <a:lnSpc>
                          <a:spcPct val="115000"/>
                        </a:lnSpc>
                        <a:spcAft>
                          <a:spcPts val="0"/>
                        </a:spcAft>
                      </a:pPr>
                      <a:r>
                        <a:rPr lang="pt-BR" sz="800" dirty="0">
                          <a:solidFill>
                            <a:srgbClr val="3C3C3C"/>
                          </a:solidFill>
                          <a:effectLst/>
                        </a:rPr>
                        <a:t> </a:t>
                      </a: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r h="1389603">
                <a:tc>
                  <a:txBody>
                    <a:bodyPr/>
                    <a:lstStyle/>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Aquisição condicionada de ações ordinárias já existentes e da conversão de debêntures em ações ordinárias, pelo fundo de investimentos </a:t>
                      </a:r>
                      <a:r>
                        <a:rPr lang="pt-BR" sz="800" dirty="0" err="1">
                          <a:solidFill>
                            <a:srgbClr val="3C3C3C"/>
                          </a:solidFill>
                          <a:effectLst/>
                        </a:rPr>
                        <a:t>Broad</a:t>
                      </a:r>
                      <a:r>
                        <a:rPr lang="pt-BR" sz="800" dirty="0">
                          <a:solidFill>
                            <a:srgbClr val="3C3C3C"/>
                          </a:solidFill>
                          <a:effectLst/>
                        </a:rPr>
                        <a:t> Street (EUA), totalizando participação de 33% das ações ordinárias do capital da </a:t>
                      </a:r>
                      <a:r>
                        <a:rPr lang="pt-BR" sz="800" dirty="0" err="1">
                          <a:solidFill>
                            <a:srgbClr val="3C3C3C"/>
                          </a:solidFill>
                          <a:effectLst/>
                        </a:rPr>
                        <a:t>Oncoclínicas</a:t>
                      </a:r>
                      <a:endParaRPr lang="pt-BR" sz="800" dirty="0">
                        <a:solidFill>
                          <a:srgbClr val="3C3C3C"/>
                        </a:solidFill>
                        <a:effectLst/>
                      </a:endParaRPr>
                    </a:p>
                    <a:p>
                      <a:pPr algn="ctr">
                        <a:lnSpc>
                          <a:spcPct val="115000"/>
                        </a:lnSpc>
                        <a:spcAft>
                          <a:spcPts val="0"/>
                        </a:spcAft>
                      </a:pPr>
                      <a:r>
                        <a:rPr lang="pt-BR" sz="800" dirty="0">
                          <a:solidFill>
                            <a:srgbClr val="3C3C3C"/>
                          </a:solidFill>
                          <a:effectLst/>
                        </a:rPr>
                        <a:t> </a:t>
                      </a:r>
                      <a:endParaRPr lang="pt-BR" sz="800" dirty="0">
                        <a:solidFill>
                          <a:srgbClr val="3C3C3C"/>
                        </a:solidFill>
                        <a:effectLst/>
                        <a:latin typeface="Calibri"/>
                        <a:ea typeface="Calibri"/>
                        <a:cs typeface="Times New Roman"/>
                      </a:endParaRPr>
                    </a:p>
                  </a:txBody>
                  <a:tcPr marL="31029" marR="31029" marT="0" marB="0" anchor="ctr">
                    <a:solidFill>
                      <a:schemeClr val="bg1">
                        <a:lumMod val="85000"/>
                      </a:schemeClr>
                    </a:solidFill>
                  </a:tcPr>
                </a:tc>
                <a:tc>
                  <a:txBody>
                    <a:bodyPr/>
                    <a:lstStyle/>
                    <a:p>
                      <a:pPr algn="ctr">
                        <a:lnSpc>
                          <a:spcPct val="115000"/>
                        </a:lnSpc>
                        <a:spcAft>
                          <a:spcPts val="0"/>
                        </a:spcAft>
                      </a:pPr>
                      <a:r>
                        <a:rPr lang="pt-BR" sz="800" dirty="0">
                          <a:solidFill>
                            <a:srgbClr val="3C3C3C"/>
                          </a:solidFill>
                          <a:effectLst/>
                        </a:rPr>
                        <a:t>Fundo </a:t>
                      </a:r>
                      <a:r>
                        <a:rPr lang="pt-BR" sz="800" dirty="0" err="1">
                          <a:solidFill>
                            <a:srgbClr val="3C3C3C"/>
                          </a:solidFill>
                          <a:effectLst/>
                        </a:rPr>
                        <a:t>Broad</a:t>
                      </a:r>
                      <a:r>
                        <a:rPr lang="pt-BR" sz="800" dirty="0">
                          <a:solidFill>
                            <a:srgbClr val="3C3C3C"/>
                          </a:solidFill>
                          <a:effectLst/>
                        </a:rPr>
                        <a:t> Street passa a deter participação de 33% no capital social da clínica de oncologia </a:t>
                      </a:r>
                      <a:r>
                        <a:rPr lang="pt-BR" sz="800" dirty="0" err="1">
                          <a:solidFill>
                            <a:srgbClr val="3C3C3C"/>
                          </a:solidFill>
                          <a:effectLst/>
                        </a:rPr>
                        <a:t>Oncoclínicas</a:t>
                      </a:r>
                      <a:endParaRPr lang="pt-BR" sz="800" dirty="0">
                        <a:solidFill>
                          <a:srgbClr val="3C3C3C"/>
                        </a:solidFill>
                        <a:effectLst/>
                        <a:latin typeface="Calibri"/>
                        <a:ea typeface="Calibri"/>
                        <a:cs typeface="Times New Roman"/>
                      </a:endParaRPr>
                    </a:p>
                  </a:txBody>
                  <a:tcPr marL="31029" marR="31029" marT="0" marB="0" anchor="ctr">
                    <a:solidFill>
                      <a:schemeClr val="bg1">
                        <a:lumMod val="85000"/>
                      </a:schemeClr>
                    </a:solidFill>
                  </a:tcPr>
                </a:tc>
                <a:tc>
                  <a:txBody>
                    <a:bodyPr/>
                    <a:lstStyle/>
                    <a:p>
                      <a:pPr algn="ctr">
                        <a:lnSpc>
                          <a:spcPct val="115000"/>
                        </a:lnSpc>
                        <a:spcAft>
                          <a:spcPts val="0"/>
                        </a:spcAft>
                      </a:pPr>
                      <a:r>
                        <a:rPr lang="pt-BR" sz="800" dirty="0">
                          <a:solidFill>
                            <a:srgbClr val="3C3C3C"/>
                          </a:solidFill>
                          <a:effectLst/>
                        </a:rPr>
                        <a:t>Aprovado sem restrições</a:t>
                      </a:r>
                    </a:p>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Ato de Concentração no. 08700.002317/2015-90</a:t>
                      </a:r>
                      <a:endParaRPr lang="pt-BR" sz="800" dirty="0">
                        <a:solidFill>
                          <a:srgbClr val="3C3C3C"/>
                        </a:solidFill>
                        <a:effectLst/>
                        <a:latin typeface="Calibri"/>
                        <a:ea typeface="Calibri"/>
                        <a:cs typeface="Times New Roman"/>
                      </a:endParaRPr>
                    </a:p>
                  </a:txBody>
                  <a:tcPr marL="31029" marR="31029" marT="0" marB="0" anchor="ctr">
                    <a:solidFill>
                      <a:schemeClr val="bg1">
                        <a:lumMod val="85000"/>
                      </a:schemeClr>
                    </a:solidFill>
                  </a:tcPr>
                </a:tc>
                <a:tc>
                  <a:txBody>
                    <a:bodyPr/>
                    <a:lstStyle/>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r>
                        <a:rPr lang="pt-BR" sz="800" dirty="0">
                          <a:solidFill>
                            <a:srgbClr val="3C3C3C"/>
                          </a:solidFill>
                          <a:effectLst/>
                        </a:rPr>
                        <a:t>- Esta operação reflete a estrutura que já vinha sendo implementada no mercado de forma alternativa antes da vigência da Lei </a:t>
                      </a:r>
                      <a:r>
                        <a:rPr lang="pt-BR" sz="800" dirty="0" smtClean="0">
                          <a:solidFill>
                            <a:srgbClr val="3C3C3C"/>
                          </a:solidFill>
                          <a:effectLst/>
                        </a:rPr>
                        <a:t>13.097/2015.</a:t>
                      </a:r>
                      <a:endParaRPr lang="pt-BR" sz="800" dirty="0">
                        <a:solidFill>
                          <a:srgbClr val="3C3C3C"/>
                        </a:solidFill>
                        <a:effectLst/>
                      </a:endParaRPr>
                    </a:p>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r>
                        <a:rPr lang="pt-BR" sz="800" dirty="0">
                          <a:solidFill>
                            <a:srgbClr val="3C3C3C"/>
                          </a:solidFill>
                          <a:effectLst/>
                        </a:rPr>
                        <a:t> - Para esses casos, a Lei </a:t>
                      </a:r>
                      <a:r>
                        <a:rPr lang="pt-BR" sz="800" dirty="0" smtClean="0">
                          <a:solidFill>
                            <a:srgbClr val="3C3C3C"/>
                          </a:solidFill>
                          <a:effectLst/>
                        </a:rPr>
                        <a:t>13.097/2015 </a:t>
                      </a:r>
                      <a:r>
                        <a:rPr lang="pt-BR" sz="800" dirty="0">
                          <a:solidFill>
                            <a:srgbClr val="3C3C3C"/>
                          </a:solidFill>
                          <a:effectLst/>
                        </a:rPr>
                        <a:t>trouxe maior conforto e possibilidades aos investidores estrangeiros.</a:t>
                      </a:r>
                    </a:p>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r>
                        <a:rPr lang="pt-BR" sz="800" dirty="0">
                          <a:solidFill>
                            <a:srgbClr val="3C3C3C"/>
                          </a:solidFill>
                          <a:effectLst/>
                        </a:rPr>
                        <a:t>- Não está sujeita à aprovação da ANS</a:t>
                      </a:r>
                    </a:p>
                    <a:p>
                      <a:pPr marL="43180" marR="36830" algn="just">
                        <a:lnSpc>
                          <a:spcPct val="115000"/>
                        </a:lnSpc>
                        <a:spcAft>
                          <a:spcPts val="0"/>
                        </a:spcAft>
                      </a:pPr>
                      <a:r>
                        <a:rPr lang="pt-BR" sz="800" dirty="0">
                          <a:solidFill>
                            <a:srgbClr val="3C3C3C"/>
                          </a:solidFill>
                          <a:effectLst/>
                        </a:rPr>
                        <a:t> </a:t>
                      </a: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r h="1136948">
                <a:tc>
                  <a:txBody>
                    <a:bodyPr/>
                    <a:lstStyle/>
                    <a:p>
                      <a:pPr algn="ctr">
                        <a:lnSpc>
                          <a:spcPct val="115000"/>
                        </a:lnSpc>
                        <a:spcAft>
                          <a:spcPts val="0"/>
                        </a:spcAft>
                      </a:pPr>
                      <a:r>
                        <a:rPr lang="pt-BR" sz="800" dirty="0">
                          <a:solidFill>
                            <a:srgbClr val="3C3C3C"/>
                          </a:solidFill>
                          <a:effectLst/>
                        </a:rPr>
                        <a:t>Aquisição pelo ESHO, rede hospitalar pertencente ao Grupo </a:t>
                      </a:r>
                      <a:r>
                        <a:rPr lang="pt-BR" sz="800" dirty="0" err="1">
                          <a:solidFill>
                            <a:srgbClr val="3C3C3C"/>
                          </a:solidFill>
                          <a:effectLst/>
                        </a:rPr>
                        <a:t>UnitedHealth</a:t>
                      </a:r>
                      <a:r>
                        <a:rPr lang="pt-BR" sz="800" dirty="0">
                          <a:solidFill>
                            <a:srgbClr val="3C3C3C"/>
                          </a:solidFill>
                          <a:effectLst/>
                        </a:rPr>
                        <a:t> </a:t>
                      </a:r>
                      <a:r>
                        <a:rPr lang="pt-BR" sz="800" dirty="0" err="1">
                          <a:solidFill>
                            <a:srgbClr val="3C3C3C"/>
                          </a:solidFill>
                          <a:effectLst/>
                        </a:rPr>
                        <a:t>Group</a:t>
                      </a:r>
                      <a:r>
                        <a:rPr lang="pt-BR" sz="800" dirty="0">
                          <a:solidFill>
                            <a:srgbClr val="3C3C3C"/>
                          </a:solidFill>
                          <a:effectLst/>
                        </a:rPr>
                        <a:t> </a:t>
                      </a:r>
                      <a:r>
                        <a:rPr lang="pt-BR" sz="800" dirty="0" err="1">
                          <a:solidFill>
                            <a:srgbClr val="3C3C3C"/>
                          </a:solidFill>
                          <a:effectLst/>
                        </a:rPr>
                        <a:t>Incorporated</a:t>
                      </a:r>
                      <a:r>
                        <a:rPr lang="pt-BR" sz="800" dirty="0">
                          <a:solidFill>
                            <a:srgbClr val="3C3C3C"/>
                          </a:solidFill>
                          <a:effectLst/>
                        </a:rPr>
                        <a:t>,  do controle societário da COI.</a:t>
                      </a:r>
                    </a:p>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Ao final da operação, a ESHO terá participação de 80% do capital social das Clínicas COI.</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Aquisição, pelo Hospital ESHO pertencente ao grupo Amil, do controle societário do COI – Clínicas Oncológicas</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Aprovado sem restrições</a:t>
                      </a:r>
                    </a:p>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Ato de Concentração no. 08700.003676/2015-64</a:t>
                      </a:r>
                      <a:endParaRPr lang="pt-BR" sz="800" dirty="0">
                        <a:solidFill>
                          <a:srgbClr val="3C3C3C"/>
                        </a:solidFill>
                        <a:effectLst/>
                        <a:latin typeface="Calibri"/>
                        <a:ea typeface="Calibri"/>
                        <a:cs typeface="Times New Roman"/>
                      </a:endParaRPr>
                    </a:p>
                  </a:txBody>
                  <a:tcPr marL="31029" marR="31029" marT="0" marB="0" anchor="ctr">
                    <a:solidFill>
                      <a:schemeClr val="bg1">
                        <a:lumMod val="75000"/>
                      </a:schemeClr>
                    </a:solidFill>
                  </a:tcPr>
                </a:tc>
                <a:tc>
                  <a:txBody>
                    <a:bodyPr/>
                    <a:lstStyle/>
                    <a:p>
                      <a:pPr marL="43180" marR="36830" algn="just">
                        <a:lnSpc>
                          <a:spcPct val="115000"/>
                        </a:lnSpc>
                        <a:spcAft>
                          <a:spcPts val="0"/>
                        </a:spcAft>
                      </a:pPr>
                      <a:r>
                        <a:rPr lang="pt-BR" sz="800" dirty="0">
                          <a:solidFill>
                            <a:srgbClr val="3C3C3C"/>
                          </a:solidFill>
                          <a:effectLst/>
                        </a:rPr>
                        <a:t> </a:t>
                      </a:r>
                    </a:p>
                    <a:p>
                      <a:pPr marL="43180" marR="36830" indent="0" algn="just" defTabSz="457200" rtl="0" eaLnBrk="1" fontAlgn="auto" latinLnBrk="0" hangingPunct="1">
                        <a:lnSpc>
                          <a:spcPct val="115000"/>
                        </a:lnSpc>
                        <a:spcBef>
                          <a:spcPts val="0"/>
                        </a:spcBef>
                        <a:spcAft>
                          <a:spcPts val="0"/>
                        </a:spcAft>
                        <a:buClrTx/>
                        <a:buSzTx/>
                        <a:buFontTx/>
                        <a:buNone/>
                        <a:tabLst/>
                        <a:defRPr/>
                      </a:pPr>
                      <a:r>
                        <a:rPr lang="pt-BR" sz="800" dirty="0" smtClean="0">
                          <a:solidFill>
                            <a:srgbClr val="3C3C3C"/>
                          </a:solidFill>
                          <a:effectLst/>
                        </a:rPr>
                        <a:t>- Esta operação reflete a estrutura que já vinha sendo implementada no mercado de forma alternativa antes da vigência da Lei 13.097/2015.</a:t>
                      </a:r>
                    </a:p>
                    <a:p>
                      <a:pPr marL="43180" marR="36830" algn="just">
                        <a:lnSpc>
                          <a:spcPct val="115000"/>
                        </a:lnSpc>
                        <a:spcAft>
                          <a:spcPts val="0"/>
                        </a:spcAft>
                      </a:pPr>
                      <a:endParaRPr lang="pt-BR" sz="800" dirty="0">
                        <a:solidFill>
                          <a:srgbClr val="3C3C3C"/>
                        </a:solidFill>
                        <a:effectLst/>
                      </a:endParaRPr>
                    </a:p>
                    <a:p>
                      <a:pPr marL="43180" marR="36830" algn="just">
                        <a:lnSpc>
                          <a:spcPct val="115000"/>
                        </a:lnSpc>
                        <a:spcAft>
                          <a:spcPts val="0"/>
                        </a:spcAft>
                      </a:pPr>
                      <a:r>
                        <a:rPr lang="pt-BR" sz="800" dirty="0">
                          <a:solidFill>
                            <a:srgbClr val="3C3C3C"/>
                          </a:solidFill>
                          <a:effectLst/>
                        </a:rPr>
                        <a:t> </a:t>
                      </a:r>
                      <a:r>
                        <a:rPr lang="pt-BR" sz="800" dirty="0" smtClean="0">
                          <a:solidFill>
                            <a:srgbClr val="3C3C3C"/>
                          </a:solidFill>
                          <a:effectLst/>
                        </a:rPr>
                        <a:t>- </a:t>
                      </a:r>
                      <a:r>
                        <a:rPr lang="pt-BR" sz="800" dirty="0">
                          <a:solidFill>
                            <a:srgbClr val="3C3C3C"/>
                          </a:solidFill>
                          <a:effectLst/>
                        </a:rPr>
                        <a:t>Não está sujeita à aprovação da ANS</a:t>
                      </a:r>
                    </a:p>
                    <a:p>
                      <a:pPr marL="43180" marR="36830" algn="just">
                        <a:lnSpc>
                          <a:spcPct val="115000"/>
                        </a:lnSpc>
                        <a:spcAft>
                          <a:spcPts val="0"/>
                        </a:spcAft>
                      </a:pP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bl>
          </a:graphicData>
        </a:graphic>
      </p:graphicFrame>
      <p:sp>
        <p:nvSpPr>
          <p:cNvPr id="10" name="CaixaDeTexto 9"/>
          <p:cNvSpPr txBox="1"/>
          <p:nvPr/>
        </p:nvSpPr>
        <p:spPr>
          <a:xfrm>
            <a:off x="668594" y="5731793"/>
            <a:ext cx="3147015" cy="215444"/>
          </a:xfrm>
          <a:prstGeom prst="rect">
            <a:avLst/>
          </a:prstGeom>
          <a:noFill/>
        </p:spPr>
        <p:txBody>
          <a:bodyPr wrap="none" rtlCol="0">
            <a:spAutoFit/>
          </a:bodyPr>
          <a:lstStyle/>
          <a:p>
            <a:r>
              <a:rPr lang="pt-BR" sz="800" dirty="0" smtClean="0">
                <a:solidFill>
                  <a:srgbClr val="3C3C3C"/>
                </a:solidFill>
                <a:latin typeface="+mj-lt"/>
              </a:rPr>
              <a:t>Fonte: pesquisa às informações públicas no site do CADE</a:t>
            </a:r>
            <a:endParaRPr lang="pt-BR" sz="800" dirty="0">
              <a:solidFill>
                <a:srgbClr val="3C3C3C"/>
              </a:solidFill>
              <a:latin typeface="+mj-lt"/>
            </a:endParaRPr>
          </a:p>
        </p:txBody>
      </p:sp>
    </p:spTree>
    <p:extLst>
      <p:ext uri="{BB962C8B-B14F-4D97-AF65-F5344CB8AC3E}">
        <p14:creationId xmlns:p14="http://schemas.microsoft.com/office/powerpoint/2010/main" val="278258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17</a:t>
            </a:fld>
            <a:endParaRPr lang="en-US" dirty="0"/>
          </a:p>
        </p:txBody>
      </p:sp>
      <p:sp>
        <p:nvSpPr>
          <p:cNvPr id="3" name="Espaço Reservado para Texto 2"/>
          <p:cNvSpPr>
            <a:spLocks noGrp="1"/>
          </p:cNvSpPr>
          <p:nvPr>
            <p:ph type="body" sz="quarter" idx="13"/>
          </p:nvPr>
        </p:nvSpPr>
        <p:spPr>
          <a:xfrm>
            <a:off x="556461" y="350230"/>
            <a:ext cx="8901864" cy="954087"/>
          </a:xfrm>
        </p:spPr>
        <p:txBody>
          <a:bodyPr vert="horz" lIns="91440" tIns="45720" rIns="91440" bIns="45720" rtlCol="0">
            <a:normAutofit/>
          </a:bodyPr>
          <a:lstStyle/>
          <a:p>
            <a:pPr algn="just"/>
            <a:r>
              <a:rPr lang="pt-BR" sz="2000" b="1" dirty="0" smtClean="0"/>
              <a:t>Investimentos estrangeiros na Rede D´</a:t>
            </a:r>
            <a:r>
              <a:rPr lang="pt-BR" sz="2000" b="1" dirty="0" err="1" smtClean="0"/>
              <a:t>Or</a:t>
            </a:r>
            <a:r>
              <a:rPr lang="pt-BR" sz="2000" b="1" dirty="0" smtClean="0"/>
              <a:t> após a Lei 13.097/2015 </a:t>
            </a:r>
            <a:endParaRPr lang="pt-BR" sz="2000" b="1" dirty="0"/>
          </a:p>
        </p:txBody>
      </p:sp>
      <p:graphicFrame>
        <p:nvGraphicFramePr>
          <p:cNvPr id="4" name="Tabela 3"/>
          <p:cNvGraphicFramePr>
            <a:graphicFrameLocks noGrp="1"/>
          </p:cNvGraphicFramePr>
          <p:nvPr>
            <p:extLst>
              <p:ext uri="{D42A27DB-BD31-4B8C-83A1-F6EECF244321}">
                <p14:modId xmlns:p14="http://schemas.microsoft.com/office/powerpoint/2010/main" val="163375585"/>
              </p:ext>
            </p:extLst>
          </p:nvPr>
        </p:nvGraphicFramePr>
        <p:xfrm>
          <a:off x="698089" y="1130709"/>
          <a:ext cx="8534401" cy="4353614"/>
        </p:xfrm>
        <a:graphic>
          <a:graphicData uri="http://schemas.openxmlformats.org/drawingml/2006/table">
            <a:tbl>
              <a:tblPr firstRow="1" firstCol="1" bandRow="1">
                <a:tableStyleId>{5C22544A-7EE6-4342-B048-85BDC9FD1C3A}</a:tableStyleId>
              </a:tblPr>
              <a:tblGrid>
                <a:gridCol w="2159674"/>
                <a:gridCol w="1919935"/>
                <a:gridCol w="1777718"/>
                <a:gridCol w="2677074"/>
              </a:tblGrid>
              <a:tr h="404660">
                <a:tc>
                  <a:txBody>
                    <a:bodyPr/>
                    <a:lstStyle/>
                    <a:p>
                      <a:pPr algn="ctr">
                        <a:lnSpc>
                          <a:spcPct val="115000"/>
                        </a:lnSpc>
                        <a:spcAft>
                          <a:spcPts val="0"/>
                        </a:spcAft>
                      </a:pPr>
                      <a:r>
                        <a:rPr lang="pt-BR" sz="800" dirty="0" smtClean="0">
                          <a:solidFill>
                            <a:srgbClr val="3C3C3C"/>
                          </a:solidFill>
                          <a:effectLst/>
                        </a:rPr>
                        <a:t>Descrição da Operação</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Resultado final da Operação</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Decisão do CADE</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Comentários</a:t>
                      </a: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r h="1618635">
                <a:tc>
                  <a:txBody>
                    <a:bodyPr/>
                    <a:lstStyle/>
                    <a:p>
                      <a:pPr algn="ctr">
                        <a:lnSpc>
                          <a:spcPct val="115000"/>
                        </a:lnSpc>
                        <a:spcAft>
                          <a:spcPts val="0"/>
                        </a:spcAft>
                      </a:pPr>
                      <a:r>
                        <a:rPr lang="pt-BR" sz="800" dirty="0">
                          <a:solidFill>
                            <a:srgbClr val="3C3C3C"/>
                          </a:solidFill>
                          <a:effectLst/>
                        </a:rPr>
                        <a:t>Conversão, pelo BTG Pactual Saúde, de debêntures da espécie subordinada e conversível em ações ordinárias de emissão da Rede D´</a:t>
                      </a:r>
                      <a:r>
                        <a:rPr lang="pt-BR" sz="800" dirty="0" err="1">
                          <a:solidFill>
                            <a:srgbClr val="3C3C3C"/>
                          </a:solidFill>
                          <a:effectLst/>
                        </a:rPr>
                        <a:t>Or</a:t>
                      </a:r>
                      <a:r>
                        <a:rPr lang="pt-BR" sz="800" dirty="0">
                          <a:solidFill>
                            <a:srgbClr val="3C3C3C"/>
                          </a:solidFill>
                          <a:effectLst/>
                        </a:rPr>
                        <a:t> representativas de 21,52% do capital social total da Rede D´</a:t>
                      </a:r>
                      <a:r>
                        <a:rPr lang="pt-BR" sz="800" dirty="0" err="1">
                          <a:solidFill>
                            <a:srgbClr val="3C3C3C"/>
                          </a:solidFill>
                          <a:effectLst/>
                        </a:rPr>
                        <a:t>Or</a:t>
                      </a:r>
                      <a:r>
                        <a:rPr lang="pt-BR" sz="800" dirty="0">
                          <a:solidFill>
                            <a:srgbClr val="3C3C3C"/>
                          </a:solidFill>
                          <a:effectLst/>
                        </a:rPr>
                        <a:t>, incluindo ações em tesouraria</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BTG passa a deter participação de 21,52% do capital social da Rede D'Or.</a:t>
                      </a:r>
                    </a:p>
                    <a:p>
                      <a:pPr algn="ctr">
                        <a:lnSpc>
                          <a:spcPct val="115000"/>
                        </a:lnSpc>
                        <a:spcAft>
                          <a:spcPts val="0"/>
                        </a:spcAft>
                      </a:pPr>
                      <a:r>
                        <a:rPr lang="pt-BR" sz="800" dirty="0">
                          <a:solidFill>
                            <a:srgbClr val="3C3C3C"/>
                          </a:solidFill>
                          <a:effectLst/>
                        </a:rPr>
                        <a:t> </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Aprovado sem restrições em 07.05.2015</a:t>
                      </a:r>
                    </a:p>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Ato de Concentração no. 08700.003123/2015-10</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endParaRPr lang="pt-BR" sz="800" dirty="0">
                        <a:solidFill>
                          <a:srgbClr val="3C3C3C"/>
                        </a:solidFill>
                        <a:effectLst/>
                      </a:endParaRPr>
                    </a:p>
                    <a:p>
                      <a:pPr marL="43180" marR="36830" algn="just">
                        <a:lnSpc>
                          <a:spcPct val="115000"/>
                        </a:lnSpc>
                        <a:spcAft>
                          <a:spcPts val="0"/>
                        </a:spcAft>
                      </a:pPr>
                      <a:r>
                        <a:rPr lang="pt-BR" sz="800" dirty="0">
                          <a:solidFill>
                            <a:srgbClr val="3C3C3C"/>
                          </a:solidFill>
                          <a:effectLst/>
                        </a:rPr>
                        <a:t> - A conversão de debêntures representa a participação estrangeira no capital da Rede D´Or.</a:t>
                      </a:r>
                    </a:p>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r>
                        <a:rPr lang="pt-BR" sz="800" dirty="0">
                          <a:solidFill>
                            <a:srgbClr val="3C3C3C"/>
                          </a:solidFill>
                          <a:effectLst/>
                        </a:rPr>
                        <a:t>- Aparentemente estaria dispensada de aprovação da ANS por não ter alterado o controle societário da Rede </a:t>
                      </a:r>
                      <a:r>
                        <a:rPr lang="pt-BR" sz="800" dirty="0" smtClean="0">
                          <a:solidFill>
                            <a:srgbClr val="3C3C3C"/>
                          </a:solidFill>
                          <a:effectLst/>
                        </a:rPr>
                        <a:t>D´</a:t>
                      </a:r>
                      <a:r>
                        <a:rPr lang="pt-BR" sz="800" dirty="0" err="1" smtClean="0">
                          <a:solidFill>
                            <a:srgbClr val="3C3C3C"/>
                          </a:solidFill>
                          <a:effectLst/>
                        </a:rPr>
                        <a:t>Or</a:t>
                      </a:r>
                      <a:r>
                        <a:rPr lang="pt-BR" sz="800" dirty="0">
                          <a:solidFill>
                            <a:srgbClr val="3C3C3C"/>
                          </a:solidFill>
                          <a:effectLst/>
                        </a:rPr>
                        <a:t> </a:t>
                      </a: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r h="944204">
                <a:tc>
                  <a:txBody>
                    <a:bodyPr/>
                    <a:lstStyle/>
                    <a:p>
                      <a:pPr algn="ctr">
                        <a:lnSpc>
                          <a:spcPct val="115000"/>
                        </a:lnSpc>
                        <a:spcAft>
                          <a:spcPts val="0"/>
                        </a:spcAft>
                      </a:pPr>
                      <a:r>
                        <a:rPr lang="pt-BR" sz="800" dirty="0">
                          <a:solidFill>
                            <a:srgbClr val="3C3C3C"/>
                          </a:solidFill>
                          <a:effectLst/>
                        </a:rPr>
                        <a:t>Aquisição, pelo fundo Carlyle </a:t>
                      </a:r>
                      <a:r>
                        <a:rPr lang="pt-BR" sz="800" dirty="0" err="1">
                          <a:solidFill>
                            <a:srgbClr val="3C3C3C"/>
                          </a:solidFill>
                          <a:effectLst/>
                        </a:rPr>
                        <a:t>Group</a:t>
                      </a:r>
                      <a:r>
                        <a:rPr lang="pt-BR" sz="800" dirty="0">
                          <a:solidFill>
                            <a:srgbClr val="3C3C3C"/>
                          </a:solidFill>
                          <a:effectLst/>
                        </a:rPr>
                        <a:t> LP, de 8,3% de participação no capital social da Rede D´</a:t>
                      </a:r>
                      <a:r>
                        <a:rPr lang="pt-BR" sz="800" dirty="0" err="1">
                          <a:solidFill>
                            <a:srgbClr val="3C3C3C"/>
                          </a:solidFill>
                          <a:effectLst/>
                        </a:rPr>
                        <a:t>Or</a:t>
                      </a:r>
                      <a:endParaRPr lang="pt-BR" sz="800" dirty="0">
                        <a:solidFill>
                          <a:srgbClr val="3C3C3C"/>
                        </a:solidFill>
                        <a:effectLst/>
                        <a:latin typeface="Calibri"/>
                        <a:ea typeface="Calibri"/>
                        <a:cs typeface="Times New Roman"/>
                      </a:endParaRPr>
                    </a:p>
                  </a:txBody>
                  <a:tcPr marL="35412" marR="35412" marT="0" marB="0" anchor="ctr">
                    <a:solidFill>
                      <a:schemeClr val="bg1">
                        <a:lumMod val="85000"/>
                      </a:schemeClr>
                    </a:solidFill>
                  </a:tcPr>
                </a:tc>
                <a:tc>
                  <a:txBody>
                    <a:bodyPr/>
                    <a:lstStyle/>
                    <a:p>
                      <a:pPr algn="ctr">
                        <a:lnSpc>
                          <a:spcPct val="115000"/>
                        </a:lnSpc>
                        <a:spcAft>
                          <a:spcPts val="0"/>
                        </a:spcAft>
                      </a:pPr>
                      <a:r>
                        <a:rPr lang="pt-BR" sz="800" dirty="0">
                          <a:solidFill>
                            <a:srgbClr val="3C3C3C"/>
                          </a:solidFill>
                          <a:effectLst/>
                        </a:rPr>
                        <a:t>Carlyle </a:t>
                      </a:r>
                      <a:r>
                        <a:rPr lang="pt-BR" sz="800" dirty="0" err="1">
                          <a:solidFill>
                            <a:srgbClr val="3C3C3C"/>
                          </a:solidFill>
                          <a:effectLst/>
                        </a:rPr>
                        <a:t>Group</a:t>
                      </a:r>
                      <a:r>
                        <a:rPr lang="pt-BR" sz="800" dirty="0">
                          <a:solidFill>
                            <a:srgbClr val="3C3C3C"/>
                          </a:solidFill>
                          <a:effectLst/>
                        </a:rPr>
                        <a:t> LP adquire 8,3% da Rede </a:t>
                      </a:r>
                      <a:r>
                        <a:rPr lang="pt-BR" sz="800" dirty="0" smtClean="0">
                          <a:solidFill>
                            <a:srgbClr val="3C3C3C"/>
                          </a:solidFill>
                          <a:effectLst/>
                        </a:rPr>
                        <a:t>D´</a:t>
                      </a:r>
                      <a:r>
                        <a:rPr lang="pt-BR" sz="800" dirty="0" err="1" smtClean="0">
                          <a:solidFill>
                            <a:srgbClr val="3C3C3C"/>
                          </a:solidFill>
                          <a:effectLst/>
                        </a:rPr>
                        <a:t>Or</a:t>
                      </a:r>
                      <a:endParaRPr lang="pt-BR" sz="800" dirty="0">
                        <a:solidFill>
                          <a:srgbClr val="3C3C3C"/>
                        </a:solidFill>
                        <a:effectLst/>
                        <a:latin typeface="Calibri"/>
                        <a:ea typeface="Calibri"/>
                        <a:cs typeface="Times New Roman"/>
                      </a:endParaRPr>
                    </a:p>
                  </a:txBody>
                  <a:tcPr marL="35412" marR="35412" marT="0" marB="0" anchor="ctr">
                    <a:solidFill>
                      <a:schemeClr val="bg1">
                        <a:lumMod val="85000"/>
                      </a:schemeClr>
                    </a:solidFill>
                  </a:tcPr>
                </a:tc>
                <a:tc>
                  <a:txBody>
                    <a:bodyPr/>
                    <a:lstStyle/>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Operação realizada em Abril/2015</a:t>
                      </a:r>
                    </a:p>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Não há informações da submissão ao CADE</a:t>
                      </a:r>
                    </a:p>
                    <a:p>
                      <a:pPr algn="ctr">
                        <a:lnSpc>
                          <a:spcPct val="115000"/>
                        </a:lnSpc>
                        <a:spcAft>
                          <a:spcPts val="0"/>
                        </a:spcAft>
                      </a:pPr>
                      <a:r>
                        <a:rPr lang="pt-BR" sz="800" dirty="0">
                          <a:solidFill>
                            <a:srgbClr val="3C3C3C"/>
                          </a:solidFill>
                          <a:effectLst/>
                        </a:rPr>
                        <a:t> </a:t>
                      </a:r>
                      <a:endParaRPr lang="pt-BR" sz="800" dirty="0">
                        <a:solidFill>
                          <a:srgbClr val="3C3C3C"/>
                        </a:solidFill>
                        <a:effectLst/>
                        <a:latin typeface="Calibri"/>
                        <a:ea typeface="Calibri"/>
                        <a:cs typeface="Times New Roman"/>
                      </a:endParaRPr>
                    </a:p>
                  </a:txBody>
                  <a:tcPr marL="35412" marR="35412" marT="0" marB="0" anchor="ctr">
                    <a:solidFill>
                      <a:schemeClr val="bg1">
                        <a:lumMod val="85000"/>
                      </a:schemeClr>
                    </a:solidFill>
                  </a:tcPr>
                </a:tc>
                <a:tc rowSpan="2">
                  <a:txBody>
                    <a:bodyPr/>
                    <a:lstStyle/>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r>
                        <a:rPr lang="pt-BR" sz="800" dirty="0" smtClean="0">
                          <a:solidFill>
                            <a:srgbClr val="3C3C3C"/>
                          </a:solidFill>
                          <a:effectLst/>
                        </a:rPr>
                        <a:t>- Tais operações refletem a estrutura que já vinha sendo implementada no mercado de forma alternativa antes da vigência da Lei 13.097/2015.</a:t>
                      </a:r>
                    </a:p>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r>
                        <a:rPr lang="pt-BR" sz="800" dirty="0">
                          <a:solidFill>
                            <a:srgbClr val="3C3C3C"/>
                          </a:solidFill>
                          <a:effectLst/>
                        </a:rPr>
                        <a:t> - Tais operações estão amparadas pela Lei </a:t>
                      </a:r>
                      <a:r>
                        <a:rPr lang="pt-BR" sz="800" dirty="0" smtClean="0">
                          <a:solidFill>
                            <a:srgbClr val="3C3C3C"/>
                          </a:solidFill>
                          <a:effectLst/>
                        </a:rPr>
                        <a:t>9.656/98</a:t>
                      </a:r>
                      <a:r>
                        <a:rPr lang="pt-BR" sz="800" dirty="0">
                          <a:solidFill>
                            <a:srgbClr val="3C3C3C"/>
                          </a:solidFill>
                          <a:effectLst/>
                        </a:rPr>
                        <a:t>, que possibilitou a participação indireta de estrangeiros em sociedades de planos de saúde.</a:t>
                      </a:r>
                    </a:p>
                    <a:p>
                      <a:pPr marL="43180" marR="36830" algn="just">
                        <a:lnSpc>
                          <a:spcPct val="115000"/>
                        </a:lnSpc>
                        <a:spcAft>
                          <a:spcPts val="0"/>
                        </a:spcAft>
                      </a:pPr>
                      <a:r>
                        <a:rPr lang="pt-BR" sz="800" dirty="0">
                          <a:solidFill>
                            <a:srgbClr val="3C3C3C"/>
                          </a:solidFill>
                          <a:effectLst/>
                        </a:rPr>
                        <a:t> </a:t>
                      </a:r>
                    </a:p>
                    <a:p>
                      <a:pPr marL="43180" marR="36830" algn="just">
                        <a:lnSpc>
                          <a:spcPct val="115000"/>
                        </a:lnSpc>
                        <a:spcAft>
                          <a:spcPts val="0"/>
                        </a:spcAft>
                      </a:pPr>
                      <a:r>
                        <a:rPr lang="pt-BR" sz="800" dirty="0">
                          <a:solidFill>
                            <a:srgbClr val="3C3C3C"/>
                          </a:solidFill>
                          <a:effectLst/>
                        </a:rPr>
                        <a:t>- Aparentemente estariam dispensadas de aprovação da ANS por ter sido mantido o controle à família </a:t>
                      </a:r>
                      <a:r>
                        <a:rPr lang="pt-BR" sz="800" dirty="0" err="1">
                          <a:solidFill>
                            <a:srgbClr val="3C3C3C"/>
                          </a:solidFill>
                          <a:effectLst/>
                        </a:rPr>
                        <a:t>Moll</a:t>
                      </a:r>
                      <a:r>
                        <a:rPr lang="pt-BR" sz="800" dirty="0">
                          <a:solidFill>
                            <a:srgbClr val="3C3C3C"/>
                          </a:solidFill>
                          <a:effectLst/>
                        </a:rPr>
                        <a:t>, seguida da participação do segundo maior acionista GIC </a:t>
                      </a:r>
                      <a:r>
                        <a:rPr lang="pt-BR" sz="800" dirty="0" err="1">
                          <a:solidFill>
                            <a:srgbClr val="3C3C3C"/>
                          </a:solidFill>
                          <a:effectLst/>
                        </a:rPr>
                        <a:t>Pte</a:t>
                      </a:r>
                      <a:r>
                        <a:rPr lang="pt-BR" sz="800" dirty="0">
                          <a:solidFill>
                            <a:srgbClr val="3C3C3C"/>
                          </a:solidFill>
                          <a:effectLst/>
                        </a:rPr>
                        <a:t>.</a:t>
                      </a:r>
                    </a:p>
                    <a:p>
                      <a:pPr marL="43180" marR="36830" algn="just">
                        <a:lnSpc>
                          <a:spcPct val="115000"/>
                        </a:lnSpc>
                        <a:spcAft>
                          <a:spcPts val="0"/>
                        </a:spcAft>
                      </a:pP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r h="1348863">
                <a:tc>
                  <a:txBody>
                    <a:bodyPr/>
                    <a:lstStyle/>
                    <a:p>
                      <a:pPr algn="ctr">
                        <a:lnSpc>
                          <a:spcPct val="115000"/>
                        </a:lnSpc>
                        <a:spcAft>
                          <a:spcPts val="0"/>
                        </a:spcAft>
                      </a:pPr>
                      <a:r>
                        <a:rPr lang="pt-BR" sz="800" dirty="0">
                          <a:solidFill>
                            <a:srgbClr val="3C3C3C"/>
                          </a:solidFill>
                          <a:effectLst/>
                        </a:rPr>
                        <a:t>Aquisição, pelo fundo GIC </a:t>
                      </a:r>
                      <a:r>
                        <a:rPr lang="pt-BR" sz="800" dirty="0" err="1">
                          <a:solidFill>
                            <a:srgbClr val="3C3C3C"/>
                          </a:solidFill>
                          <a:effectLst/>
                        </a:rPr>
                        <a:t>Pte</a:t>
                      </a:r>
                      <a:r>
                        <a:rPr lang="pt-BR" sz="800" dirty="0">
                          <a:solidFill>
                            <a:srgbClr val="3C3C3C"/>
                          </a:solidFill>
                          <a:effectLst/>
                        </a:rPr>
                        <a:t> (Singapura), de 7% da participação detida pelo Grupo BTG Pactual e 7% da participação pertencente à família </a:t>
                      </a:r>
                      <a:r>
                        <a:rPr lang="pt-BR" sz="800" dirty="0" err="1">
                          <a:solidFill>
                            <a:srgbClr val="3C3C3C"/>
                          </a:solidFill>
                          <a:effectLst/>
                        </a:rPr>
                        <a:t>Moll</a:t>
                      </a:r>
                      <a:r>
                        <a:rPr lang="pt-BR" sz="800" dirty="0">
                          <a:solidFill>
                            <a:srgbClr val="3C3C3C"/>
                          </a:solidFill>
                          <a:effectLst/>
                        </a:rPr>
                        <a:t>, controladora da Rede D´</a:t>
                      </a:r>
                      <a:r>
                        <a:rPr lang="pt-BR" sz="800" dirty="0" err="1">
                          <a:solidFill>
                            <a:srgbClr val="3C3C3C"/>
                          </a:solidFill>
                          <a:effectLst/>
                        </a:rPr>
                        <a:t>Or</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GIC </a:t>
                      </a:r>
                      <a:r>
                        <a:rPr lang="pt-BR" sz="800" dirty="0" err="1">
                          <a:solidFill>
                            <a:srgbClr val="3C3C3C"/>
                          </a:solidFill>
                          <a:effectLst/>
                        </a:rPr>
                        <a:t>Pte</a:t>
                      </a:r>
                      <a:r>
                        <a:rPr lang="pt-BR" sz="800" dirty="0">
                          <a:solidFill>
                            <a:srgbClr val="3C3C3C"/>
                          </a:solidFill>
                          <a:effectLst/>
                        </a:rPr>
                        <a:t>, fundo soberano de Singapura, adquire participação de 15,2% do capital social da Rede D´</a:t>
                      </a:r>
                      <a:r>
                        <a:rPr lang="pt-BR" sz="800" dirty="0" err="1">
                          <a:solidFill>
                            <a:srgbClr val="3C3C3C"/>
                          </a:solidFill>
                          <a:effectLst/>
                        </a:rPr>
                        <a:t>Or</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Operação realizada em Maio/2015</a:t>
                      </a:r>
                    </a:p>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Aparentemente esta operação não teria atingido os critérios exigidos para submissão ao CADE</a:t>
                      </a:r>
                    </a:p>
                    <a:p>
                      <a:pPr algn="ctr">
                        <a:lnSpc>
                          <a:spcPct val="115000"/>
                        </a:lnSpc>
                        <a:spcAft>
                          <a:spcPts val="0"/>
                        </a:spcAft>
                      </a:pPr>
                      <a:r>
                        <a:rPr lang="pt-BR" sz="800" dirty="0">
                          <a:solidFill>
                            <a:srgbClr val="3C3C3C"/>
                          </a:solidFill>
                          <a:effectLst/>
                        </a:rPr>
                        <a:t> </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vMerge="1">
                  <a:txBody>
                    <a:bodyPr/>
                    <a:lstStyle/>
                    <a:p>
                      <a:endParaRPr lang="pt-BR"/>
                    </a:p>
                  </a:txBody>
                  <a:tcPr/>
                </a:tc>
              </a:tr>
            </a:tbl>
          </a:graphicData>
        </a:graphic>
      </p:graphicFrame>
      <p:sp>
        <p:nvSpPr>
          <p:cNvPr id="5" name="Rectangle 1"/>
          <p:cNvSpPr>
            <a:spLocks noChangeArrowheads="1"/>
          </p:cNvSpPr>
          <p:nvPr/>
        </p:nvSpPr>
        <p:spPr bwMode="auto">
          <a:xfrm>
            <a:off x="1792288" y="16002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aixaDeTexto 7"/>
          <p:cNvSpPr txBox="1"/>
          <p:nvPr/>
        </p:nvSpPr>
        <p:spPr>
          <a:xfrm>
            <a:off x="668594" y="5731793"/>
            <a:ext cx="4746812" cy="215444"/>
          </a:xfrm>
          <a:prstGeom prst="rect">
            <a:avLst/>
          </a:prstGeom>
          <a:noFill/>
        </p:spPr>
        <p:txBody>
          <a:bodyPr wrap="none" rtlCol="0">
            <a:spAutoFit/>
          </a:bodyPr>
          <a:lstStyle/>
          <a:p>
            <a:r>
              <a:rPr lang="pt-BR" sz="800" dirty="0" smtClean="0">
                <a:solidFill>
                  <a:srgbClr val="3C3C3C"/>
                </a:solidFill>
                <a:latin typeface="+mj-lt"/>
              </a:rPr>
              <a:t>Fonte: pesquisa às informações públicas no site do CADE e notícias divulgadas na mídia</a:t>
            </a:r>
            <a:endParaRPr lang="pt-BR" sz="800" dirty="0">
              <a:solidFill>
                <a:srgbClr val="3C3C3C"/>
              </a:solidFill>
              <a:latin typeface="+mj-lt"/>
            </a:endParaRPr>
          </a:p>
        </p:txBody>
      </p:sp>
    </p:spTree>
    <p:extLst>
      <p:ext uri="{BB962C8B-B14F-4D97-AF65-F5344CB8AC3E}">
        <p14:creationId xmlns:p14="http://schemas.microsoft.com/office/powerpoint/2010/main" val="2268617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18</a:t>
            </a:fld>
            <a:endParaRPr lang="en-US" dirty="0"/>
          </a:p>
        </p:txBody>
      </p:sp>
      <p:sp>
        <p:nvSpPr>
          <p:cNvPr id="3" name="Espaço Reservado para Texto 2"/>
          <p:cNvSpPr>
            <a:spLocks noGrp="1"/>
          </p:cNvSpPr>
          <p:nvPr>
            <p:ph type="body" sz="quarter" idx="13"/>
          </p:nvPr>
        </p:nvSpPr>
        <p:spPr>
          <a:xfrm>
            <a:off x="556461" y="350230"/>
            <a:ext cx="8790739" cy="954087"/>
          </a:xfrm>
        </p:spPr>
        <p:txBody>
          <a:bodyPr vert="horz" lIns="91440" tIns="45720" rIns="91440" bIns="45720" rtlCol="0">
            <a:normAutofit/>
          </a:bodyPr>
          <a:lstStyle/>
          <a:p>
            <a:r>
              <a:rPr lang="pt-BR" sz="2000" b="1" dirty="0" smtClean="0"/>
              <a:t>Investimento estrangeiro em clínica médica após a Lei 13.097/2015 </a:t>
            </a:r>
            <a:endParaRPr lang="pt-BR" sz="2000" b="1" dirty="0"/>
          </a:p>
        </p:txBody>
      </p:sp>
      <p:graphicFrame>
        <p:nvGraphicFramePr>
          <p:cNvPr id="4" name="Tabela 3"/>
          <p:cNvGraphicFramePr>
            <a:graphicFrameLocks noGrp="1"/>
          </p:cNvGraphicFramePr>
          <p:nvPr>
            <p:extLst>
              <p:ext uri="{D42A27DB-BD31-4B8C-83A1-F6EECF244321}">
                <p14:modId xmlns:p14="http://schemas.microsoft.com/office/powerpoint/2010/main" val="3525337540"/>
              </p:ext>
            </p:extLst>
          </p:nvPr>
        </p:nvGraphicFramePr>
        <p:xfrm>
          <a:off x="698089" y="1130709"/>
          <a:ext cx="8534401" cy="1793466"/>
        </p:xfrm>
        <a:graphic>
          <a:graphicData uri="http://schemas.openxmlformats.org/drawingml/2006/table">
            <a:tbl>
              <a:tblPr firstRow="1" firstCol="1" bandRow="1">
                <a:tableStyleId>{5C22544A-7EE6-4342-B048-85BDC9FD1C3A}</a:tableStyleId>
              </a:tblPr>
              <a:tblGrid>
                <a:gridCol w="2159674"/>
                <a:gridCol w="1919935"/>
                <a:gridCol w="1777718"/>
                <a:gridCol w="2677074"/>
              </a:tblGrid>
              <a:tr h="404660">
                <a:tc>
                  <a:txBody>
                    <a:bodyPr/>
                    <a:lstStyle/>
                    <a:p>
                      <a:pPr algn="ctr">
                        <a:lnSpc>
                          <a:spcPct val="115000"/>
                        </a:lnSpc>
                        <a:spcAft>
                          <a:spcPts val="0"/>
                        </a:spcAft>
                      </a:pPr>
                      <a:r>
                        <a:rPr lang="pt-BR" sz="800" dirty="0" smtClean="0">
                          <a:solidFill>
                            <a:srgbClr val="3C3C3C"/>
                          </a:solidFill>
                          <a:effectLst/>
                        </a:rPr>
                        <a:t>Descrição da Operação</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Resultado final da Operação</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Decisão do CADE</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a:solidFill>
                            <a:srgbClr val="3C3C3C"/>
                          </a:solidFill>
                          <a:effectLst/>
                        </a:rPr>
                        <a:t> </a:t>
                      </a:r>
                    </a:p>
                    <a:p>
                      <a:pPr algn="ctr">
                        <a:lnSpc>
                          <a:spcPct val="115000"/>
                        </a:lnSpc>
                        <a:spcAft>
                          <a:spcPts val="0"/>
                        </a:spcAft>
                      </a:pPr>
                      <a:r>
                        <a:rPr lang="pt-BR" sz="800" dirty="0">
                          <a:solidFill>
                            <a:srgbClr val="3C3C3C"/>
                          </a:solidFill>
                          <a:effectLst/>
                        </a:rPr>
                        <a:t>Comentários</a:t>
                      </a: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r h="1388806">
                <a:tc>
                  <a:txBody>
                    <a:bodyPr/>
                    <a:lstStyle/>
                    <a:p>
                      <a:pPr marL="0" algn="ctr" defTabSz="457200" rtl="0" eaLnBrk="1" latinLnBrk="0" hangingPunct="1">
                        <a:lnSpc>
                          <a:spcPct val="115000"/>
                        </a:lnSpc>
                        <a:spcAft>
                          <a:spcPts val="0"/>
                        </a:spcAft>
                      </a:pPr>
                      <a:r>
                        <a:rPr lang="pt-BR" sz="800" b="1" kern="1200" dirty="0" smtClean="0">
                          <a:solidFill>
                            <a:srgbClr val="3C3C3C"/>
                          </a:solidFill>
                          <a:effectLst/>
                          <a:latin typeface="+mn-lt"/>
                          <a:ea typeface="+mn-ea"/>
                          <a:cs typeface="+mn-cs"/>
                        </a:rPr>
                        <a:t>Aumento de capital e inclusão da participação de novo acionista estrangeiro, MTS Health Partners L.P., na  RC Clínica Médica S/A (Dr. Agora)</a:t>
                      </a:r>
                      <a:endParaRPr lang="pt-BR" sz="800" b="1" kern="1200" dirty="0">
                        <a:solidFill>
                          <a:srgbClr val="3C3C3C"/>
                        </a:solidFill>
                        <a:effectLst/>
                        <a:latin typeface="+mn-lt"/>
                        <a:ea typeface="+mn-ea"/>
                        <a:cs typeface="+mn-cs"/>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kern="1200" dirty="0" smtClean="0">
                          <a:solidFill>
                            <a:srgbClr val="3C3C3C"/>
                          </a:solidFill>
                          <a:effectLst/>
                          <a:latin typeface="+mn-lt"/>
                          <a:ea typeface="+mn-ea"/>
                          <a:cs typeface="+mn-cs"/>
                        </a:rPr>
                        <a:t>Participação de novo acionista estrangeiro na sociedade de clínica médica</a:t>
                      </a:r>
                      <a:endParaRPr lang="pt-BR" sz="800" kern="1200" dirty="0">
                        <a:solidFill>
                          <a:srgbClr val="3C3C3C"/>
                        </a:solidFill>
                        <a:effectLst/>
                        <a:latin typeface="+mn-lt"/>
                        <a:ea typeface="+mn-ea"/>
                        <a:cs typeface="+mn-cs"/>
                      </a:endParaRPr>
                    </a:p>
                  </a:txBody>
                  <a:tcPr marL="35412" marR="35412" marT="0" marB="0" anchor="ctr">
                    <a:solidFill>
                      <a:schemeClr val="bg1">
                        <a:lumMod val="75000"/>
                      </a:schemeClr>
                    </a:solidFill>
                  </a:tcPr>
                </a:tc>
                <a:tc>
                  <a:txBody>
                    <a:bodyPr/>
                    <a:lstStyle/>
                    <a:p>
                      <a:pPr algn="ctr">
                        <a:lnSpc>
                          <a:spcPct val="115000"/>
                        </a:lnSpc>
                        <a:spcAft>
                          <a:spcPts val="0"/>
                        </a:spcAft>
                      </a:pPr>
                      <a:r>
                        <a:rPr lang="pt-BR" sz="800" dirty="0" smtClean="0">
                          <a:solidFill>
                            <a:srgbClr val="3C3C3C"/>
                          </a:solidFill>
                          <a:effectLst/>
                        </a:rPr>
                        <a:t>Operação realizada em Abril/2015</a:t>
                      </a:r>
                    </a:p>
                    <a:p>
                      <a:pPr algn="ctr">
                        <a:lnSpc>
                          <a:spcPct val="115000"/>
                        </a:lnSpc>
                        <a:spcAft>
                          <a:spcPts val="0"/>
                        </a:spcAft>
                      </a:pPr>
                      <a:r>
                        <a:rPr lang="pt-BR" sz="800" dirty="0" smtClean="0">
                          <a:solidFill>
                            <a:srgbClr val="3C3C3C"/>
                          </a:solidFill>
                          <a:effectLst/>
                        </a:rPr>
                        <a:t> </a:t>
                      </a:r>
                    </a:p>
                    <a:p>
                      <a:pPr algn="ctr">
                        <a:lnSpc>
                          <a:spcPct val="115000"/>
                        </a:lnSpc>
                        <a:spcAft>
                          <a:spcPts val="0"/>
                        </a:spcAft>
                      </a:pPr>
                      <a:r>
                        <a:rPr lang="pt-BR" sz="800" dirty="0" smtClean="0">
                          <a:solidFill>
                            <a:srgbClr val="3C3C3C"/>
                          </a:solidFill>
                          <a:effectLst/>
                        </a:rPr>
                        <a:t>Aparentemente esta operação não teria atingido os critérios exigidos para submissão ao CADE</a:t>
                      </a:r>
                      <a:endParaRPr lang="pt-BR" sz="800" dirty="0">
                        <a:solidFill>
                          <a:srgbClr val="3C3C3C"/>
                        </a:solidFill>
                        <a:effectLst/>
                        <a:latin typeface="Calibri"/>
                        <a:ea typeface="Calibri"/>
                        <a:cs typeface="Times New Roman"/>
                      </a:endParaRPr>
                    </a:p>
                  </a:txBody>
                  <a:tcPr marL="35412" marR="35412" marT="0" marB="0" anchor="ctr">
                    <a:solidFill>
                      <a:schemeClr val="bg1">
                        <a:lumMod val="75000"/>
                      </a:schemeClr>
                    </a:solidFill>
                  </a:tcPr>
                </a:tc>
                <a:tc>
                  <a:txBody>
                    <a:bodyPr/>
                    <a:lstStyle/>
                    <a:p>
                      <a:pPr marL="43180" marR="36830" indent="0" algn="just" defTabSz="457200" rtl="0" eaLnBrk="1" fontAlgn="auto" latinLnBrk="0" hangingPunct="1">
                        <a:lnSpc>
                          <a:spcPct val="115000"/>
                        </a:lnSpc>
                        <a:spcBef>
                          <a:spcPts val="0"/>
                        </a:spcBef>
                        <a:spcAft>
                          <a:spcPts val="0"/>
                        </a:spcAft>
                        <a:buClrTx/>
                        <a:buSzTx/>
                        <a:buFontTx/>
                        <a:buNone/>
                        <a:tabLst/>
                        <a:defRPr/>
                      </a:pPr>
                      <a:endParaRPr lang="pt-BR" sz="800" dirty="0" smtClean="0">
                        <a:solidFill>
                          <a:srgbClr val="3C3C3C"/>
                        </a:solidFill>
                        <a:effectLst/>
                      </a:endParaRPr>
                    </a:p>
                    <a:p>
                      <a:pPr marL="43180" marR="36830" algn="just">
                        <a:lnSpc>
                          <a:spcPct val="115000"/>
                        </a:lnSpc>
                        <a:spcAft>
                          <a:spcPts val="0"/>
                        </a:spcAft>
                      </a:pPr>
                      <a:r>
                        <a:rPr lang="pt-BR" sz="800" dirty="0" smtClean="0">
                          <a:solidFill>
                            <a:srgbClr val="3C3C3C"/>
                          </a:solidFill>
                          <a:effectLst/>
                        </a:rPr>
                        <a:t>- Esta operação está amparada pela Lei 13.097/2015, que possibilitou a participação de estrangeiros em clínicas</a:t>
                      </a:r>
                      <a:r>
                        <a:rPr lang="pt-BR" sz="800" baseline="0" dirty="0" smtClean="0">
                          <a:solidFill>
                            <a:srgbClr val="3C3C3C"/>
                          </a:solidFill>
                          <a:effectLst/>
                        </a:rPr>
                        <a:t> médicas</a:t>
                      </a:r>
                      <a:r>
                        <a:rPr lang="pt-BR" sz="800" dirty="0" smtClean="0">
                          <a:solidFill>
                            <a:srgbClr val="3C3C3C"/>
                          </a:solidFill>
                          <a:effectLst/>
                        </a:rPr>
                        <a:t>.</a:t>
                      </a:r>
                    </a:p>
                    <a:p>
                      <a:pPr marL="43180" marR="36830" algn="just">
                        <a:lnSpc>
                          <a:spcPct val="115000"/>
                        </a:lnSpc>
                        <a:spcAft>
                          <a:spcPts val="0"/>
                        </a:spcAft>
                      </a:pPr>
                      <a:r>
                        <a:rPr lang="pt-BR" sz="800" dirty="0" smtClean="0">
                          <a:solidFill>
                            <a:srgbClr val="3C3C3C"/>
                          </a:solidFill>
                          <a:effectLst/>
                        </a:rPr>
                        <a:t> </a:t>
                      </a:r>
                    </a:p>
                    <a:p>
                      <a:pPr marL="43180" marR="36830" algn="just">
                        <a:lnSpc>
                          <a:spcPct val="115000"/>
                        </a:lnSpc>
                        <a:spcAft>
                          <a:spcPts val="0"/>
                        </a:spcAft>
                      </a:pPr>
                      <a:r>
                        <a:rPr lang="pt-BR" sz="800" dirty="0" smtClean="0">
                          <a:solidFill>
                            <a:srgbClr val="3C3C3C"/>
                          </a:solidFill>
                          <a:effectLst/>
                        </a:rPr>
                        <a:t>- Não está sujeita à aprovação da ANS.</a:t>
                      </a:r>
                      <a:endParaRPr lang="pt-BR" sz="800" dirty="0">
                        <a:solidFill>
                          <a:srgbClr val="3C3C3C"/>
                        </a:solidFill>
                        <a:effectLst/>
                        <a:latin typeface="Calibri"/>
                        <a:ea typeface="Calibri"/>
                        <a:cs typeface="Times New Roman"/>
                      </a:endParaRPr>
                    </a:p>
                  </a:txBody>
                  <a:tcPr marL="0" marR="0" marT="0" marB="0">
                    <a:solidFill>
                      <a:schemeClr val="bg1">
                        <a:lumMod val="75000"/>
                      </a:schemeClr>
                    </a:solidFill>
                  </a:tcPr>
                </a:tc>
              </a:tr>
            </a:tbl>
          </a:graphicData>
        </a:graphic>
      </p:graphicFrame>
      <p:sp>
        <p:nvSpPr>
          <p:cNvPr id="5" name="Rectangle 1"/>
          <p:cNvSpPr>
            <a:spLocks noChangeArrowheads="1"/>
          </p:cNvSpPr>
          <p:nvPr/>
        </p:nvSpPr>
        <p:spPr bwMode="auto">
          <a:xfrm>
            <a:off x="1792288" y="16002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aixaDeTexto 7"/>
          <p:cNvSpPr txBox="1"/>
          <p:nvPr/>
        </p:nvSpPr>
        <p:spPr>
          <a:xfrm>
            <a:off x="668594" y="5731793"/>
            <a:ext cx="4746812" cy="215444"/>
          </a:xfrm>
          <a:prstGeom prst="rect">
            <a:avLst/>
          </a:prstGeom>
          <a:noFill/>
        </p:spPr>
        <p:txBody>
          <a:bodyPr wrap="none" rtlCol="0">
            <a:spAutoFit/>
          </a:bodyPr>
          <a:lstStyle/>
          <a:p>
            <a:r>
              <a:rPr lang="pt-BR" sz="800" dirty="0" smtClean="0">
                <a:solidFill>
                  <a:srgbClr val="3C3C3C"/>
                </a:solidFill>
                <a:latin typeface="+mj-lt"/>
              </a:rPr>
              <a:t>Fonte: pesquisa às informações públicas no site do CADE e notícias divulgadas na mídia</a:t>
            </a:r>
            <a:endParaRPr lang="pt-BR" sz="800" dirty="0">
              <a:solidFill>
                <a:srgbClr val="3C3C3C"/>
              </a:solidFill>
              <a:latin typeface="+mj-lt"/>
            </a:endParaRPr>
          </a:p>
        </p:txBody>
      </p:sp>
    </p:spTree>
    <p:extLst>
      <p:ext uri="{BB962C8B-B14F-4D97-AF65-F5344CB8AC3E}">
        <p14:creationId xmlns:p14="http://schemas.microsoft.com/office/powerpoint/2010/main" val="3769559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19</a:t>
            </a:fld>
            <a:endParaRPr lang="en-US" dirty="0"/>
          </a:p>
        </p:txBody>
      </p:sp>
      <p:sp>
        <p:nvSpPr>
          <p:cNvPr id="3" name="Espaço Reservado para Texto 2"/>
          <p:cNvSpPr>
            <a:spLocks noGrp="1"/>
          </p:cNvSpPr>
          <p:nvPr>
            <p:ph type="body" sz="quarter" idx="13"/>
          </p:nvPr>
        </p:nvSpPr>
        <p:spPr/>
        <p:txBody>
          <a:bodyPr vert="horz" lIns="91440" tIns="45720" rIns="91440" bIns="45720" rtlCol="0">
            <a:normAutofit/>
          </a:bodyPr>
          <a:lstStyle/>
          <a:p>
            <a:r>
              <a:rPr lang="pt-BR" sz="2000" b="1" dirty="0" smtClean="0"/>
              <a:t>Mecanismo alternativo </a:t>
            </a:r>
            <a:r>
              <a:rPr lang="pt-BR" sz="2000" b="1" dirty="0"/>
              <a:t>para captação de recursos pelo setor hospitalar</a:t>
            </a:r>
          </a:p>
        </p:txBody>
      </p:sp>
      <p:sp>
        <p:nvSpPr>
          <p:cNvPr id="5" name="Espaço Reservado para Texto 4"/>
          <p:cNvSpPr>
            <a:spLocks noGrp="1"/>
          </p:cNvSpPr>
          <p:nvPr>
            <p:ph type="body" sz="quarter" idx="21"/>
          </p:nvPr>
        </p:nvSpPr>
        <p:spPr>
          <a:xfrm>
            <a:off x="562232" y="1251980"/>
            <a:ext cx="8489921" cy="1914010"/>
          </a:xfrm>
        </p:spPr>
        <p:txBody>
          <a:bodyPr>
            <a:normAutofit fontScale="92500" lnSpcReduction="10000"/>
          </a:bodyPr>
          <a:lstStyle/>
          <a:p>
            <a:pPr marL="285750" indent="-2857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Capitalização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de recursos estrangeiros por hospitais através da venda de imóveis, destinados ao seu funcionamento, </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para o Fundo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de Investimentos especializados no setor imobiliário. </a:t>
            </a:r>
          </a:p>
          <a:p>
            <a:pPr marL="285750" indent="-2857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operação é instrumentalizada por meio de contrato de locação (semelhante ao shoppings centers). O pagamento da venda decorre de alugueres mensais ou por percentual de participação do faturamento do hospital. O prazo da locação  por período longo (25 anos ou mais).</a:t>
            </a:r>
            <a:endParaRPr lang="pt-BR" sz="1200" b="1" dirty="0">
              <a:solidFill>
                <a:srgbClr val="3C3C3C"/>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Clr>
                <a:srgbClr val="002060"/>
              </a:buClr>
              <a:buFont typeface="Wingdings" panose="05000000000000000000" pitchFamily="2" charset="2"/>
              <a:buChar char="§"/>
              <a:defRPr/>
            </a:pP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Esta estrutura tem a vantagem de não conferir participação no capital social, mas há risco </a:t>
            </a:r>
            <a:r>
              <a:rPr lang="pt-BR" sz="1200" dirty="0">
                <a:solidFill>
                  <a:srgbClr val="3C3C3C"/>
                </a:solidFill>
                <a:latin typeface="Verdana" panose="020B0604030504040204" pitchFamily="34" charset="0"/>
                <a:ea typeface="Verdana" panose="020B0604030504040204" pitchFamily="34" charset="0"/>
                <a:cs typeface="Verdana" panose="020B0604030504040204" pitchFamily="34" charset="0"/>
              </a:rPr>
              <a:t>de inadimplência e complicações jurídicas</a:t>
            </a:r>
            <a:r>
              <a:rPr lang="pt-BR" sz="12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a:t>
            </a:r>
            <a:endParaRPr lang="pt-BR" sz="1200" dirty="0"/>
          </a:p>
        </p:txBody>
      </p:sp>
      <p:sp>
        <p:nvSpPr>
          <p:cNvPr id="9" name="CaixaDeTexto 2"/>
          <p:cNvSpPr txBox="1">
            <a:spLocks noChangeArrowheads="1"/>
          </p:cNvSpPr>
          <p:nvPr/>
        </p:nvSpPr>
        <p:spPr bwMode="auto">
          <a:xfrm>
            <a:off x="1333529" y="5510124"/>
            <a:ext cx="80217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pt-BR" altLang="pt-BR" sz="1000" dirty="0" smtClean="0">
                <a:solidFill>
                  <a:srgbClr val="3C3C3C"/>
                </a:solidFill>
                <a:latin typeface="Verdana" panose="020B0604030504040204" pitchFamily="34" charset="0"/>
                <a:ea typeface="Verdana" panose="020B0604030504040204" pitchFamily="34" charset="0"/>
                <a:cs typeface="Verdana" panose="020B0604030504040204" pitchFamily="34" charset="0"/>
              </a:rPr>
              <a:t>Fonte</a:t>
            </a:r>
            <a:r>
              <a:rPr lang="pt-BR" altLang="pt-BR" sz="1000" dirty="0">
                <a:solidFill>
                  <a:srgbClr val="3C3C3C"/>
                </a:solidFill>
                <a:latin typeface="Verdana" panose="020B0604030504040204" pitchFamily="34" charset="0"/>
                <a:ea typeface="Verdana" panose="020B0604030504040204" pitchFamily="34" charset="0"/>
                <a:cs typeface="Verdana" panose="020B0604030504040204" pitchFamily="34" charset="0"/>
              </a:rPr>
              <a:t>: </a:t>
            </a:r>
            <a:r>
              <a:rPr lang="pt-BR" altLang="pt-BR" sz="1000" dirty="0">
                <a:solidFill>
                  <a:srgbClr val="3C3C3C"/>
                </a:solidFill>
                <a:latin typeface="Verdana" panose="020B0604030504040204" pitchFamily="34" charset="0"/>
                <a:ea typeface="Verdana" panose="020B0604030504040204" pitchFamily="34" charset="0"/>
                <a:cs typeface="Verdana" panose="020B0604030504040204" pitchFamily="34" charset="0"/>
                <a:hlinkClick r:id="rId2"/>
              </a:rPr>
              <a:t>http://saudebusiness365.com.br/noticias/detalhe/41513/northwest-compra-hospitais-da-rede-dor-por-r-725-mi</a:t>
            </a:r>
            <a:endParaRPr lang="pt-BR" altLang="pt-BR" sz="1000" dirty="0">
              <a:solidFill>
                <a:srgbClr val="3C3C3C"/>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FontTx/>
              <a:buNone/>
            </a:pPr>
            <a:endParaRPr lang="pt-BR" altLang="pt-BR" sz="1000" dirty="0">
              <a:solidFill>
                <a:srgbClr val="3C3C3C"/>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3109824"/>
            <a:ext cx="72199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190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4"/>
          </p:nvPr>
        </p:nvSpPr>
        <p:spPr>
          <a:xfrm>
            <a:off x="255639" y="971852"/>
            <a:ext cx="9248947" cy="5104964"/>
          </a:xfrm>
        </p:spPr>
        <p:txBody>
          <a:bodyPr>
            <a:normAutofit lnSpcReduction="10000"/>
          </a:bodyPr>
          <a:lstStyle/>
          <a:p>
            <a:pPr marL="285750" indent="-285750" algn="just">
              <a:buClr>
                <a:srgbClr val="002060"/>
              </a:buClr>
              <a:buFont typeface="Wingdings" panose="05000000000000000000" pitchFamily="2" charset="2"/>
              <a:buChar char="§"/>
              <a:defRPr/>
            </a:pPr>
            <a:r>
              <a:rPr lang="pt-BR" b="1" dirty="0" smtClean="0"/>
              <a:t>Projeção dos gastos: </a:t>
            </a:r>
            <a:r>
              <a:rPr lang="pt-BR" dirty="0" smtClean="0"/>
              <a:t>O Brasil deve gastar 10% do PIB em cuidados de saúde em 2015. A maior parte do aumento recaiu sobre o setor privado, responsável por cerca de 6 de cada 10 reais despendidos.</a:t>
            </a:r>
          </a:p>
          <a:p>
            <a:pPr marL="285750" indent="-285750" algn="just">
              <a:buClr>
                <a:srgbClr val="002060"/>
              </a:buClr>
              <a:buFont typeface="Wingdings" panose="05000000000000000000" pitchFamily="2" charset="2"/>
              <a:buChar char="§"/>
              <a:defRPr/>
            </a:pPr>
            <a:endParaRPr lang="pt-BR" dirty="0" smtClean="0"/>
          </a:p>
          <a:p>
            <a:pPr marL="285750" indent="-285750" algn="just">
              <a:buClr>
                <a:srgbClr val="002060"/>
              </a:buClr>
              <a:buFont typeface="Wingdings" panose="05000000000000000000" pitchFamily="2" charset="2"/>
              <a:buChar char="§"/>
              <a:defRPr/>
            </a:pPr>
            <a:r>
              <a:rPr lang="pt-BR" b="1" dirty="0" smtClean="0"/>
              <a:t>Novos consumidores: </a:t>
            </a:r>
            <a:r>
              <a:rPr lang="pt-BR" dirty="0" smtClean="0"/>
              <a:t>O crescimento dos usuários dos planos de saúde foi equivalente a taxa média de 4,1% no período de 2008 e 2013, agregando 8 milhões de novos usuários, totalizando em 2013 o montante de 50,8 milhões de vidas cobertas por plano de saúde, o que corresponde a 25% da população brasileira.</a:t>
            </a:r>
          </a:p>
          <a:p>
            <a:pPr marL="0" indent="0" algn="just">
              <a:buClr>
                <a:srgbClr val="002060"/>
              </a:buClr>
              <a:buNone/>
              <a:defRPr/>
            </a:pPr>
            <a:endParaRPr lang="pt-BR" dirty="0" smtClean="0"/>
          </a:p>
          <a:p>
            <a:pPr marL="285750" indent="-285750" algn="just">
              <a:buClr>
                <a:srgbClr val="002060"/>
              </a:buClr>
              <a:buFont typeface="Wingdings" panose="05000000000000000000" pitchFamily="2" charset="2"/>
              <a:buChar char="§"/>
              <a:defRPr/>
            </a:pPr>
            <a:r>
              <a:rPr lang="pt-BR" b="1" dirty="0" smtClean="0"/>
              <a:t>Custos elevados:</a:t>
            </a:r>
            <a:r>
              <a:rPr lang="pt-BR" dirty="0" smtClean="0"/>
              <a:t> As despesas hospitalares representam 70% dos custos com saúde no Brasil,  segundo dados do Banco Mundial. As principais despesas incorridas pelas Operadoras de Planos de Saúde são: internações (50%), exames (22%) e consultas (18%).</a:t>
            </a:r>
          </a:p>
          <a:p>
            <a:pPr marL="0" indent="0" algn="just">
              <a:buClr>
                <a:srgbClr val="002060"/>
              </a:buClr>
              <a:buNone/>
              <a:defRPr/>
            </a:pPr>
            <a:endParaRPr lang="pt-BR" dirty="0" smtClean="0"/>
          </a:p>
          <a:p>
            <a:pPr marL="285750" indent="-285750" algn="just">
              <a:buClr>
                <a:srgbClr val="002060"/>
              </a:buClr>
              <a:buFont typeface="Wingdings" panose="05000000000000000000" pitchFamily="2" charset="2"/>
              <a:buChar char="§"/>
              <a:defRPr/>
            </a:pPr>
            <a:r>
              <a:rPr lang="pt-BR" b="1" dirty="0" smtClean="0"/>
              <a:t>Déficit de leitos: </a:t>
            </a:r>
            <a:r>
              <a:rPr lang="pt-BR" dirty="0" smtClean="0"/>
              <a:t>O mercado hospitalar é composto por 6 mil hospitais que dispõem em média de 70 leitos por estabelecimento; o número ideal seria de 150 a 250 leitos, segundo dados do Banco Mundial. </a:t>
            </a:r>
          </a:p>
          <a:p>
            <a:endParaRPr lang="pt-BR" dirty="0"/>
          </a:p>
        </p:txBody>
      </p:sp>
      <p:sp>
        <p:nvSpPr>
          <p:cNvPr id="3" name="Espaço Reservado para Texto 2"/>
          <p:cNvSpPr>
            <a:spLocks noGrp="1"/>
          </p:cNvSpPr>
          <p:nvPr>
            <p:ph type="body" sz="quarter" idx="13"/>
          </p:nvPr>
        </p:nvSpPr>
        <p:spPr>
          <a:xfrm>
            <a:off x="312440" y="257595"/>
            <a:ext cx="8752901" cy="830263"/>
          </a:xfrm>
        </p:spPr>
        <p:txBody>
          <a:bodyPr>
            <a:normAutofit/>
          </a:bodyPr>
          <a:lstStyle/>
          <a:p>
            <a:r>
              <a:rPr lang="pt-BR" sz="2000" b="1" dirty="0" smtClean="0">
                <a:solidFill>
                  <a:srgbClr val="0082BE"/>
                </a:solidFill>
              </a:rPr>
              <a:t>Características do sistema de saúde brasileiro</a:t>
            </a:r>
            <a:endParaRPr lang="pt-BR" sz="2000" b="1" dirty="0">
              <a:solidFill>
                <a:srgbClr val="0082BE"/>
              </a:solidFill>
            </a:endParaRPr>
          </a:p>
          <a:p>
            <a:endParaRPr lang="pt-BR" sz="2000" dirty="0"/>
          </a:p>
        </p:txBody>
      </p:sp>
      <p:sp>
        <p:nvSpPr>
          <p:cNvPr id="4" name="Espaço Reservado para Número de Slide 1"/>
          <p:cNvSpPr txBox="1">
            <a:spLocks/>
          </p:cNvSpPr>
          <p:nvPr/>
        </p:nvSpPr>
        <p:spPr>
          <a:xfrm>
            <a:off x="144463" y="6294658"/>
            <a:ext cx="669458" cy="365125"/>
          </a:xfrm>
          <a:prstGeom prst="rect">
            <a:avLst/>
          </a:prstGeom>
        </p:spPr>
        <p:txBody>
          <a:bodyPr/>
          <a:lstStyle/>
          <a:p>
            <a:pPr marR="0" lvl="0" indent="0" algn="r" fontAlgn="auto">
              <a:lnSpc>
                <a:spcPct val="100000"/>
              </a:lnSpc>
              <a:spcBef>
                <a:spcPts val="0"/>
              </a:spcBef>
              <a:spcAft>
                <a:spcPts val="0"/>
              </a:spcAft>
              <a:buClrTx/>
              <a:buSzTx/>
              <a:buFontTx/>
              <a:buNone/>
              <a:tabLst/>
              <a:defRPr/>
            </a:pPr>
            <a:fld id="{9E9F0763-8007-0A41-87B9-FD45AE2F064A}" type="slidenum">
              <a:rPr lang="en-US" sz="1200" b="1" smtClean="0">
                <a:solidFill>
                  <a:srgbClr val="0082BE"/>
                </a:solidFill>
                <a:latin typeface="Verdana"/>
                <a:cs typeface="Verdana"/>
              </a:rPr>
              <a:pPr marR="0" lvl="0" indent="0" algn="r" fontAlgn="auto">
                <a:lnSpc>
                  <a:spcPct val="100000"/>
                </a:lnSpc>
                <a:spcBef>
                  <a:spcPts val="0"/>
                </a:spcBef>
                <a:spcAft>
                  <a:spcPts val="0"/>
                </a:spcAft>
                <a:buClrTx/>
                <a:buSzTx/>
                <a:buFontTx/>
                <a:buNone/>
                <a:tabLst/>
                <a:defRPr/>
              </a:pPr>
              <a:t>2</a:t>
            </a:fld>
            <a:endParaRPr lang="en-US" sz="1200" b="1" dirty="0">
              <a:solidFill>
                <a:srgbClr val="0082BE"/>
              </a:solidFill>
              <a:latin typeface="Verdana"/>
              <a:cs typeface="Verdana"/>
            </a:endParaRPr>
          </a:p>
        </p:txBody>
      </p:sp>
    </p:spTree>
    <p:extLst>
      <p:ext uri="{BB962C8B-B14F-4D97-AF65-F5344CB8AC3E}">
        <p14:creationId xmlns:p14="http://schemas.microsoft.com/office/powerpoint/2010/main" val="1008690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20</a:t>
            </a:fld>
            <a:endParaRPr lang="en-US" dirty="0"/>
          </a:p>
        </p:txBody>
      </p:sp>
      <p:sp>
        <p:nvSpPr>
          <p:cNvPr id="3" name="Espaço Reservado para Texto 2"/>
          <p:cNvSpPr>
            <a:spLocks noGrp="1"/>
          </p:cNvSpPr>
          <p:nvPr>
            <p:ph type="body" sz="quarter" idx="13"/>
          </p:nvPr>
        </p:nvSpPr>
        <p:spPr/>
        <p:txBody>
          <a:bodyPr vert="horz" lIns="91440" tIns="45720" rIns="91440" bIns="45720" rtlCol="0">
            <a:normAutofit/>
          </a:bodyPr>
          <a:lstStyle/>
          <a:p>
            <a:r>
              <a:rPr lang="pt-BR" sz="2000" b="1" dirty="0" err="1" smtClean="0"/>
              <a:t>PPPs</a:t>
            </a:r>
            <a:r>
              <a:rPr lang="pt-BR" sz="2000" b="1" dirty="0" smtClean="0"/>
              <a:t> em Hospitais no Brasil</a:t>
            </a:r>
            <a:endParaRPr lang="pt-BR" sz="2000" b="1" dirty="0"/>
          </a:p>
        </p:txBody>
      </p:sp>
      <p:sp>
        <p:nvSpPr>
          <p:cNvPr id="5" name="Espaço Reservado para Texto 4"/>
          <p:cNvSpPr>
            <a:spLocks noGrp="1"/>
          </p:cNvSpPr>
          <p:nvPr>
            <p:ph type="body" sz="quarter" idx="21"/>
          </p:nvPr>
        </p:nvSpPr>
        <p:spPr>
          <a:xfrm>
            <a:off x="562232" y="1251980"/>
            <a:ext cx="8489921" cy="1914010"/>
          </a:xfrm>
        </p:spPr>
        <p:txBody>
          <a:bodyPr>
            <a:normAutofit/>
          </a:bodyPr>
          <a:lstStyle/>
          <a:p>
            <a:pPr algn="just">
              <a:defRPr/>
            </a:pPr>
            <a:r>
              <a:rPr lang="pt-BR" sz="1200" dirty="0"/>
              <a:t>A Administração Pública encontrou nas parcerias público-privadas um mecanismo útil, que pode atrair investimentos privados e proporcionar cooperação entre setores públicos e privados para cumprir políticas de saúde, especialmente aquelas visando a construção e operação de hospitais públicos.</a:t>
            </a:r>
          </a:p>
          <a:p>
            <a:pPr algn="just">
              <a:defRPr/>
            </a:pPr>
            <a:endParaRPr lang="pt-BR" sz="1200" dirty="0"/>
          </a:p>
          <a:p>
            <a:pPr algn="just">
              <a:defRPr/>
            </a:pPr>
            <a:r>
              <a:rPr lang="pt-BR" sz="1200" dirty="0"/>
              <a:t>Veja a seguir um resumo das mais recentes </a:t>
            </a:r>
            <a:r>
              <a:rPr lang="pt-BR" sz="1200" dirty="0" err="1"/>
              <a:t>PPPs</a:t>
            </a:r>
            <a:r>
              <a:rPr lang="pt-BR" sz="1200" dirty="0"/>
              <a:t> em hospitais desenvolvidas no Brasil.</a:t>
            </a:r>
          </a:p>
          <a:p>
            <a:pPr algn="just">
              <a:buClr>
                <a:srgbClr val="002060"/>
              </a:buClr>
              <a:defRPr/>
            </a:pPr>
            <a:endParaRPr lang="pt-BR" sz="1200" dirty="0"/>
          </a:p>
        </p:txBody>
      </p:sp>
    </p:spTree>
    <p:extLst>
      <p:ext uri="{BB962C8B-B14F-4D97-AF65-F5344CB8AC3E}">
        <p14:creationId xmlns:p14="http://schemas.microsoft.com/office/powerpoint/2010/main" val="2132430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21</a:t>
            </a:fld>
            <a:endParaRPr lang="en-US" dirty="0"/>
          </a:p>
        </p:txBody>
      </p:sp>
      <p:sp>
        <p:nvSpPr>
          <p:cNvPr id="3" name="Espaço Reservado para Texto 2"/>
          <p:cNvSpPr>
            <a:spLocks noGrp="1"/>
          </p:cNvSpPr>
          <p:nvPr>
            <p:ph type="body" sz="quarter" idx="13"/>
          </p:nvPr>
        </p:nvSpPr>
        <p:spPr/>
        <p:txBody>
          <a:bodyPr vert="horz" lIns="91440" tIns="45720" rIns="91440" bIns="45720" rtlCol="0">
            <a:normAutofit/>
          </a:bodyPr>
          <a:lstStyle/>
          <a:p>
            <a:r>
              <a:rPr lang="pt-BR" sz="2000" b="1" dirty="0" err="1" smtClean="0"/>
              <a:t>PPPs</a:t>
            </a:r>
            <a:r>
              <a:rPr lang="pt-BR" sz="2000" b="1" dirty="0" smtClean="0"/>
              <a:t> em Hospital – Hospital do Subúrbio (Salvador – Bahia)</a:t>
            </a:r>
            <a:endParaRPr lang="pt-BR" sz="2000" b="1" dirty="0"/>
          </a:p>
        </p:txBody>
      </p:sp>
      <p:sp>
        <p:nvSpPr>
          <p:cNvPr id="5" name="Espaço Reservado para Texto 4"/>
          <p:cNvSpPr>
            <a:spLocks noGrp="1"/>
          </p:cNvSpPr>
          <p:nvPr>
            <p:ph type="body" sz="quarter" idx="21"/>
          </p:nvPr>
        </p:nvSpPr>
        <p:spPr>
          <a:xfrm>
            <a:off x="562232" y="1251980"/>
            <a:ext cx="8489921" cy="1914010"/>
          </a:xfrm>
        </p:spPr>
        <p:txBody>
          <a:bodyPr>
            <a:normAutofit/>
          </a:bodyPr>
          <a:lstStyle/>
          <a:p>
            <a:pPr algn="just">
              <a:defRPr/>
            </a:pPr>
            <a:r>
              <a:rPr lang="pt-BR" sz="1200" dirty="0">
                <a:solidFill>
                  <a:schemeClr val="accent4"/>
                </a:solidFill>
                <a:cs typeface="Arial" charset="0"/>
              </a:rPr>
              <a:t>O Hospital do Subúrbio, localizado em Salvador (BA), é a primeira facilidade de saúde pública implementada por meio de uma parceria público-privada no Brasil.</a:t>
            </a:r>
          </a:p>
          <a:p>
            <a:pPr algn="just">
              <a:defRPr/>
            </a:pPr>
            <a:r>
              <a:rPr lang="pt-BR" sz="1200" dirty="0" smtClean="0">
                <a:solidFill>
                  <a:schemeClr val="accent4"/>
                </a:solidFill>
                <a:cs typeface="Arial" charset="0"/>
              </a:rPr>
              <a:t>Mais </a:t>
            </a:r>
            <a:r>
              <a:rPr lang="pt-BR" sz="1200" dirty="0">
                <a:solidFill>
                  <a:schemeClr val="accent4"/>
                </a:solidFill>
                <a:cs typeface="Arial" charset="0"/>
              </a:rPr>
              <a:t>que isso, é na verdade o primeiro projeto brasileiro de PPP em todo o setor de saúde pública.</a:t>
            </a:r>
          </a:p>
          <a:p>
            <a:pPr algn="just">
              <a:buClr>
                <a:srgbClr val="002060"/>
              </a:buClr>
              <a:defRPr/>
            </a:pPr>
            <a:endParaRPr lang="pt-BR" sz="1200" dirty="0"/>
          </a:p>
        </p:txBody>
      </p:sp>
      <p:pic>
        <p:nvPicPr>
          <p:cNvPr id="7" name="Espaço Reservado para Conteúdo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8813" y="2561237"/>
            <a:ext cx="3941762" cy="2628900"/>
          </a:xfrm>
          <a:prstGeom prst="rect">
            <a:avLst/>
          </a:prstGeom>
        </p:spPr>
      </p:pic>
      <p:sp>
        <p:nvSpPr>
          <p:cNvPr id="4" name="CaixaDeTexto 3"/>
          <p:cNvSpPr txBox="1"/>
          <p:nvPr/>
        </p:nvSpPr>
        <p:spPr>
          <a:xfrm>
            <a:off x="5099050" y="2987675"/>
            <a:ext cx="4248150" cy="2123658"/>
          </a:xfrm>
          <a:prstGeom prst="rect">
            <a:avLst/>
          </a:prstGeom>
          <a:noFill/>
        </p:spPr>
        <p:txBody>
          <a:bodyPr wrap="square" rtlCol="0">
            <a:spAutoFit/>
          </a:bodyPr>
          <a:lstStyle/>
          <a:p>
            <a:pPr marL="171450" indent="-171450">
              <a:buFont typeface="Arial" panose="020B0604020202020204" pitchFamily="34" charset="0"/>
              <a:buChar char="•"/>
            </a:pPr>
            <a:r>
              <a:rPr lang="pt-BR" sz="1200" dirty="0" smtClean="0">
                <a:solidFill>
                  <a:schemeClr val="accent4"/>
                </a:solidFill>
              </a:rPr>
              <a:t>Termo: 10 anos</a:t>
            </a:r>
          </a:p>
          <a:p>
            <a:pPr marL="171450" indent="-171450">
              <a:buFont typeface="Arial" panose="020B0604020202020204" pitchFamily="34" charset="0"/>
              <a:buChar char="•"/>
            </a:pPr>
            <a:endParaRPr lang="pt-BR" sz="1200" dirty="0" smtClean="0">
              <a:solidFill>
                <a:schemeClr val="accent4"/>
              </a:solidFill>
            </a:endParaRPr>
          </a:p>
          <a:p>
            <a:pPr marL="171450" indent="-171450">
              <a:buFont typeface="Arial" panose="020B0604020202020204" pitchFamily="34" charset="0"/>
              <a:buChar char="•"/>
            </a:pPr>
            <a:r>
              <a:rPr lang="pt-BR" sz="1200" dirty="0" smtClean="0">
                <a:solidFill>
                  <a:schemeClr val="accent4"/>
                </a:solidFill>
              </a:rPr>
              <a:t>Valor do Contrato: R$ 1.035.000.000,00</a:t>
            </a:r>
          </a:p>
          <a:p>
            <a:pPr marL="171450" indent="-171450">
              <a:buFont typeface="Arial" panose="020B0604020202020204" pitchFamily="34" charset="0"/>
              <a:buChar char="•"/>
            </a:pPr>
            <a:endParaRPr lang="pt-BR" sz="1200" dirty="0" smtClean="0">
              <a:solidFill>
                <a:schemeClr val="accent4"/>
              </a:solidFill>
            </a:endParaRPr>
          </a:p>
          <a:p>
            <a:pPr marL="171450" indent="-171450">
              <a:buFont typeface="Arial" panose="020B0604020202020204" pitchFamily="34" charset="0"/>
              <a:buChar char="•"/>
            </a:pPr>
            <a:r>
              <a:rPr lang="pt-BR" sz="1200" dirty="0" smtClean="0">
                <a:solidFill>
                  <a:schemeClr val="accent4"/>
                </a:solidFill>
              </a:rPr>
              <a:t>Investimentos:</a:t>
            </a:r>
          </a:p>
          <a:p>
            <a:pPr marL="171450" indent="-171450">
              <a:buFont typeface="Arial" panose="020B0604020202020204" pitchFamily="34" charset="0"/>
              <a:buChar char="•"/>
            </a:pPr>
            <a:endParaRPr lang="pt-BR" sz="1200" dirty="0" smtClean="0">
              <a:solidFill>
                <a:schemeClr val="accent4"/>
              </a:solidFill>
            </a:endParaRPr>
          </a:p>
          <a:p>
            <a:pPr marL="171450" indent="-171450">
              <a:buFont typeface="Arial" panose="020B0604020202020204" pitchFamily="34" charset="0"/>
              <a:buChar char="•"/>
            </a:pPr>
            <a:r>
              <a:rPr lang="pt-BR" sz="1200" dirty="0" smtClean="0">
                <a:solidFill>
                  <a:schemeClr val="accent4"/>
                </a:solidFill>
              </a:rPr>
              <a:t>Concessionária: </a:t>
            </a:r>
            <a:r>
              <a:rPr lang="pt-BR" sz="1200" dirty="0" err="1" smtClean="0">
                <a:solidFill>
                  <a:schemeClr val="accent4"/>
                </a:solidFill>
              </a:rPr>
              <a:t>Prodal</a:t>
            </a:r>
            <a:r>
              <a:rPr lang="pt-BR" sz="1200" dirty="0" smtClean="0">
                <a:solidFill>
                  <a:schemeClr val="accent4"/>
                </a:solidFill>
              </a:rPr>
              <a:t> Saúde S.A. (Consórcio)</a:t>
            </a:r>
          </a:p>
          <a:p>
            <a:pPr marL="171450" indent="-171450">
              <a:buFont typeface="Arial" panose="020B0604020202020204" pitchFamily="34" charset="0"/>
              <a:buChar char="•"/>
            </a:pPr>
            <a:endParaRPr lang="pt-BR" sz="1200" dirty="0" smtClean="0">
              <a:solidFill>
                <a:schemeClr val="accent4"/>
              </a:solidFill>
            </a:endParaRPr>
          </a:p>
          <a:p>
            <a:pPr marL="171450" indent="-171450">
              <a:buFont typeface="Arial" panose="020B0604020202020204" pitchFamily="34" charset="0"/>
              <a:buChar char="•"/>
            </a:pPr>
            <a:r>
              <a:rPr lang="pt-BR" sz="1200" dirty="0" smtClean="0">
                <a:solidFill>
                  <a:schemeClr val="accent4"/>
                </a:solidFill>
              </a:rPr>
              <a:t>Objeto: gestão dos serviços hospitalares e manutenção geral</a:t>
            </a:r>
          </a:p>
          <a:p>
            <a:pPr marL="171450" indent="-171450">
              <a:buFont typeface="Arial" panose="020B0604020202020204" pitchFamily="34" charset="0"/>
              <a:buChar char="•"/>
            </a:pPr>
            <a:endParaRPr lang="pt-BR" sz="1200" dirty="0">
              <a:solidFill>
                <a:schemeClr val="accent4"/>
              </a:solidFill>
            </a:endParaRPr>
          </a:p>
        </p:txBody>
      </p:sp>
    </p:spTree>
    <p:extLst>
      <p:ext uri="{BB962C8B-B14F-4D97-AF65-F5344CB8AC3E}">
        <p14:creationId xmlns:p14="http://schemas.microsoft.com/office/powerpoint/2010/main" val="1845297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22</a:t>
            </a:fld>
            <a:endParaRPr lang="en-US" dirty="0"/>
          </a:p>
        </p:txBody>
      </p:sp>
      <p:sp>
        <p:nvSpPr>
          <p:cNvPr id="3" name="Espaço Reservado para Texto 2"/>
          <p:cNvSpPr>
            <a:spLocks noGrp="1"/>
          </p:cNvSpPr>
          <p:nvPr>
            <p:ph type="body" sz="quarter" idx="13"/>
          </p:nvPr>
        </p:nvSpPr>
        <p:spPr/>
        <p:txBody>
          <a:bodyPr vert="horz" lIns="91440" tIns="45720" rIns="91440" bIns="45720" rtlCol="0">
            <a:normAutofit/>
          </a:bodyPr>
          <a:lstStyle/>
          <a:p>
            <a:r>
              <a:rPr lang="pt-BR" sz="2000" b="1" dirty="0" err="1" smtClean="0"/>
              <a:t>PPPs</a:t>
            </a:r>
            <a:r>
              <a:rPr lang="pt-BR" sz="2000" b="1" dirty="0" smtClean="0"/>
              <a:t> em Hospital – Sorocaba, São Paulo e São José dos Campos – São Paulo</a:t>
            </a:r>
            <a:endParaRPr lang="pt-BR" sz="2000" b="1" dirty="0"/>
          </a:p>
        </p:txBody>
      </p:sp>
      <p:sp>
        <p:nvSpPr>
          <p:cNvPr id="5" name="Espaço Reservado para Texto 4"/>
          <p:cNvSpPr>
            <a:spLocks noGrp="1"/>
          </p:cNvSpPr>
          <p:nvPr>
            <p:ph type="body" sz="quarter" idx="21"/>
          </p:nvPr>
        </p:nvSpPr>
        <p:spPr>
          <a:xfrm>
            <a:off x="562232" y="1251980"/>
            <a:ext cx="8489921" cy="1914010"/>
          </a:xfrm>
        </p:spPr>
        <p:txBody>
          <a:bodyPr>
            <a:normAutofit fontScale="92500" lnSpcReduction="20000"/>
          </a:bodyPr>
          <a:lstStyle/>
          <a:p>
            <a:pPr marL="285750" indent="-285750" algn="just">
              <a:buClr>
                <a:srgbClr val="002060"/>
              </a:buClr>
              <a:buFont typeface="Wingdings" panose="05000000000000000000" pitchFamily="2" charset="2"/>
              <a:buChar char="§"/>
              <a:defRPr/>
            </a:pPr>
            <a:r>
              <a:rPr lang="pt-BR" sz="1300" dirty="0" smtClean="0">
                <a:solidFill>
                  <a:schemeClr val="accent4"/>
                </a:solidFill>
              </a:rPr>
              <a:t>Termo: 20 anos</a:t>
            </a:r>
          </a:p>
          <a:p>
            <a:pPr marL="285750" indent="-285750" algn="just">
              <a:buClr>
                <a:srgbClr val="002060"/>
              </a:buClr>
              <a:buFont typeface="Wingdings" panose="05000000000000000000" pitchFamily="2" charset="2"/>
              <a:buChar char="§"/>
              <a:defRPr/>
            </a:pPr>
            <a:r>
              <a:rPr lang="pt-BR" sz="1300" dirty="0" smtClean="0">
                <a:solidFill>
                  <a:schemeClr val="accent4"/>
                </a:solidFill>
              </a:rPr>
              <a:t>Valor do Contrato: R$ 4.021.724.750,87</a:t>
            </a:r>
          </a:p>
          <a:p>
            <a:pPr marL="285750" indent="-285750" algn="just">
              <a:buClr>
                <a:srgbClr val="002060"/>
              </a:buClr>
              <a:buFont typeface="Wingdings" panose="05000000000000000000" pitchFamily="2" charset="2"/>
              <a:buChar char="§"/>
              <a:defRPr/>
            </a:pPr>
            <a:r>
              <a:rPr lang="pt-BR" sz="1300" dirty="0" smtClean="0">
                <a:solidFill>
                  <a:schemeClr val="accent4"/>
                </a:solidFill>
              </a:rPr>
              <a:t>Investimentos estimados: R$ 793.316.490,78</a:t>
            </a:r>
          </a:p>
          <a:p>
            <a:pPr marL="285750" indent="-285750" algn="just">
              <a:buClr>
                <a:srgbClr val="002060"/>
              </a:buClr>
              <a:buFont typeface="Wingdings" panose="05000000000000000000" pitchFamily="2" charset="2"/>
              <a:buChar char="§"/>
              <a:defRPr/>
            </a:pPr>
            <a:r>
              <a:rPr lang="pt-BR" sz="1300" dirty="0" smtClean="0">
                <a:solidFill>
                  <a:schemeClr val="accent4"/>
                </a:solidFill>
              </a:rPr>
              <a:t>Concessionária: </a:t>
            </a:r>
            <a:r>
              <a:rPr lang="en-US" sz="1300" dirty="0" err="1">
                <a:solidFill>
                  <a:schemeClr val="accent4"/>
                </a:solidFill>
              </a:rPr>
              <a:t>Inova</a:t>
            </a:r>
            <a:r>
              <a:rPr lang="en-US" sz="1300" dirty="0">
                <a:solidFill>
                  <a:schemeClr val="accent4"/>
                </a:solidFill>
              </a:rPr>
              <a:t> </a:t>
            </a:r>
            <a:r>
              <a:rPr lang="en-US" sz="1300" dirty="0" err="1">
                <a:solidFill>
                  <a:schemeClr val="accent4"/>
                </a:solidFill>
              </a:rPr>
              <a:t>Saúde</a:t>
            </a:r>
            <a:r>
              <a:rPr lang="en-US" sz="1300" dirty="0">
                <a:solidFill>
                  <a:schemeClr val="accent4"/>
                </a:solidFill>
              </a:rPr>
              <a:t> Sorocaba  SPE S.A. e </a:t>
            </a:r>
            <a:r>
              <a:rPr lang="en-US" sz="1300" dirty="0" err="1">
                <a:solidFill>
                  <a:schemeClr val="accent4"/>
                </a:solidFill>
              </a:rPr>
              <a:t>Inova</a:t>
            </a:r>
            <a:r>
              <a:rPr lang="en-US" sz="1300" dirty="0">
                <a:solidFill>
                  <a:schemeClr val="accent4"/>
                </a:solidFill>
              </a:rPr>
              <a:t> </a:t>
            </a:r>
            <a:r>
              <a:rPr lang="en-US" sz="1300" dirty="0" err="1">
                <a:solidFill>
                  <a:schemeClr val="accent4"/>
                </a:solidFill>
              </a:rPr>
              <a:t>Saúde</a:t>
            </a:r>
            <a:r>
              <a:rPr lang="en-US" sz="1300" dirty="0">
                <a:solidFill>
                  <a:schemeClr val="accent4"/>
                </a:solidFill>
              </a:rPr>
              <a:t> São Paulo SPE S.A. (</a:t>
            </a:r>
            <a:r>
              <a:rPr lang="en-US" sz="1300" dirty="0" err="1">
                <a:solidFill>
                  <a:schemeClr val="accent4"/>
                </a:solidFill>
              </a:rPr>
              <a:t>Construcap</a:t>
            </a:r>
            <a:r>
              <a:rPr lang="en-US" sz="1300" dirty="0">
                <a:solidFill>
                  <a:schemeClr val="accent4"/>
                </a:solidFill>
              </a:rPr>
              <a:t> - CCPS </a:t>
            </a:r>
            <a:r>
              <a:rPr lang="en-US" sz="1300" dirty="0" err="1">
                <a:solidFill>
                  <a:schemeClr val="accent4"/>
                </a:solidFill>
              </a:rPr>
              <a:t>Engenharia</a:t>
            </a:r>
            <a:r>
              <a:rPr lang="en-US" sz="1300" dirty="0">
                <a:solidFill>
                  <a:schemeClr val="accent4"/>
                </a:solidFill>
              </a:rPr>
              <a:t> e </a:t>
            </a:r>
            <a:r>
              <a:rPr lang="en-US" sz="1300" dirty="0" err="1">
                <a:solidFill>
                  <a:schemeClr val="accent4"/>
                </a:solidFill>
              </a:rPr>
              <a:t>Comércio</a:t>
            </a:r>
            <a:r>
              <a:rPr lang="en-US" sz="1300" dirty="0">
                <a:solidFill>
                  <a:schemeClr val="accent4"/>
                </a:solidFill>
              </a:rPr>
              <a:t> S.A.)</a:t>
            </a:r>
          </a:p>
          <a:p>
            <a:pPr marL="285750" indent="-285750" algn="just">
              <a:buClr>
                <a:srgbClr val="002060"/>
              </a:buClr>
              <a:buFont typeface="Wingdings" panose="05000000000000000000" pitchFamily="2" charset="2"/>
              <a:buChar char="§"/>
              <a:defRPr/>
            </a:pPr>
            <a:r>
              <a:rPr lang="pt-BR" sz="1300" dirty="0" smtClean="0">
                <a:solidFill>
                  <a:schemeClr val="accent4"/>
                </a:solidFill>
              </a:rPr>
              <a:t>Objeto: </a:t>
            </a:r>
            <a:r>
              <a:rPr lang="en-US" sz="1300" dirty="0" err="1">
                <a:solidFill>
                  <a:schemeClr val="accent4"/>
                </a:solidFill>
              </a:rPr>
              <a:t>Inova</a:t>
            </a:r>
            <a:r>
              <a:rPr lang="en-US" sz="1300" dirty="0">
                <a:solidFill>
                  <a:schemeClr val="accent4"/>
                </a:solidFill>
              </a:rPr>
              <a:t> </a:t>
            </a:r>
            <a:r>
              <a:rPr lang="en-US" sz="1300" dirty="0" err="1">
                <a:solidFill>
                  <a:schemeClr val="accent4"/>
                </a:solidFill>
              </a:rPr>
              <a:t>Saúde</a:t>
            </a:r>
            <a:r>
              <a:rPr lang="en-US" sz="1300" dirty="0">
                <a:solidFill>
                  <a:schemeClr val="accent4"/>
                </a:solidFill>
              </a:rPr>
              <a:t> Sorocaba  SPE S.A. e </a:t>
            </a:r>
            <a:r>
              <a:rPr lang="en-US" sz="1300" dirty="0" err="1">
                <a:solidFill>
                  <a:schemeClr val="accent4"/>
                </a:solidFill>
              </a:rPr>
              <a:t>Inova</a:t>
            </a:r>
            <a:r>
              <a:rPr lang="en-US" sz="1300" dirty="0">
                <a:solidFill>
                  <a:schemeClr val="accent4"/>
                </a:solidFill>
              </a:rPr>
              <a:t> </a:t>
            </a:r>
            <a:r>
              <a:rPr lang="en-US" sz="1300" dirty="0" err="1">
                <a:solidFill>
                  <a:schemeClr val="accent4"/>
                </a:solidFill>
              </a:rPr>
              <a:t>Saúde</a:t>
            </a:r>
            <a:r>
              <a:rPr lang="en-US" sz="1300" dirty="0">
                <a:solidFill>
                  <a:schemeClr val="accent4"/>
                </a:solidFill>
              </a:rPr>
              <a:t> São Paulo SPE S.A. (</a:t>
            </a:r>
            <a:r>
              <a:rPr lang="en-US" sz="1300" dirty="0" err="1">
                <a:solidFill>
                  <a:schemeClr val="accent4"/>
                </a:solidFill>
              </a:rPr>
              <a:t>Construcap</a:t>
            </a:r>
            <a:r>
              <a:rPr lang="en-US" sz="1300" dirty="0">
                <a:solidFill>
                  <a:schemeClr val="accent4"/>
                </a:solidFill>
              </a:rPr>
              <a:t> - CCPS </a:t>
            </a:r>
            <a:r>
              <a:rPr lang="en-US" sz="1300" dirty="0" err="1">
                <a:solidFill>
                  <a:schemeClr val="accent4"/>
                </a:solidFill>
              </a:rPr>
              <a:t>Engenharia</a:t>
            </a:r>
            <a:r>
              <a:rPr lang="en-US" sz="1300" dirty="0">
                <a:solidFill>
                  <a:schemeClr val="accent4"/>
                </a:solidFill>
              </a:rPr>
              <a:t> e </a:t>
            </a:r>
            <a:r>
              <a:rPr lang="en-US" sz="1300" dirty="0" err="1">
                <a:solidFill>
                  <a:schemeClr val="accent4"/>
                </a:solidFill>
              </a:rPr>
              <a:t>Comércio</a:t>
            </a:r>
            <a:r>
              <a:rPr lang="en-US" sz="1300" dirty="0">
                <a:solidFill>
                  <a:schemeClr val="accent4"/>
                </a:solidFill>
              </a:rPr>
              <a:t> S.A.)</a:t>
            </a:r>
          </a:p>
          <a:p>
            <a:pPr marL="285750" indent="-285750" algn="just">
              <a:buClr>
                <a:srgbClr val="002060"/>
              </a:buClr>
              <a:buFont typeface="Wingdings" panose="05000000000000000000" pitchFamily="2" charset="2"/>
              <a:buChar char="§"/>
              <a:defRPr/>
            </a:pPr>
            <a:endParaRPr lang="pt-BR" sz="1200" dirty="0"/>
          </a:p>
        </p:txBody>
      </p:sp>
      <p:pic>
        <p:nvPicPr>
          <p:cNvPr id="7" name="Imagem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3" y="3705116"/>
            <a:ext cx="2754313"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Espaço Reservado para Conteúdo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59113" y="3705116"/>
            <a:ext cx="2865437" cy="1768475"/>
          </a:xfrm>
          <a:prstGeom prst="rect">
            <a:avLst/>
          </a:prstGeom>
        </p:spPr>
      </p:pic>
      <p:pic>
        <p:nvPicPr>
          <p:cNvPr id="10" name="Image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4887" y="3705116"/>
            <a:ext cx="2770187"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ixaDeTexto 11"/>
          <p:cNvSpPr txBox="1">
            <a:spLocks noChangeArrowheads="1"/>
          </p:cNvSpPr>
          <p:nvPr/>
        </p:nvSpPr>
        <p:spPr bwMode="auto">
          <a:xfrm>
            <a:off x="4762" y="3362610"/>
            <a:ext cx="8850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9pPr>
          </a:lstStyle>
          <a:p>
            <a:pPr eaLnBrk="1" hangingPunct="1">
              <a:spcBef>
                <a:spcPct val="0"/>
              </a:spcBef>
              <a:buFontTx/>
              <a:buNone/>
            </a:pPr>
            <a:r>
              <a:rPr lang="pt-BR" altLang="pt-BR" sz="1200" dirty="0">
                <a:solidFill>
                  <a:schemeClr val="accent4"/>
                </a:solidFill>
              </a:rPr>
              <a:t>           </a:t>
            </a:r>
            <a:r>
              <a:rPr lang="pt-BR" altLang="pt-BR" sz="1000" dirty="0">
                <a:solidFill>
                  <a:schemeClr val="accent4"/>
                </a:solidFill>
              </a:rPr>
              <a:t>Hospital Estadual de Sorocaba 		    	     Hospital Pérola </a:t>
            </a:r>
            <a:r>
              <a:rPr lang="pt-BR" altLang="pt-BR" sz="1000" dirty="0" err="1">
                <a:solidFill>
                  <a:schemeClr val="accent4"/>
                </a:solidFill>
              </a:rPr>
              <a:t>Byngton</a:t>
            </a:r>
            <a:r>
              <a:rPr lang="pt-BR" altLang="pt-BR" sz="1000" dirty="0">
                <a:solidFill>
                  <a:schemeClr val="accent4"/>
                </a:solidFill>
              </a:rPr>
              <a:t>                                   Hospital Estadual de São José dos Campos</a:t>
            </a:r>
          </a:p>
        </p:txBody>
      </p:sp>
      <p:sp>
        <p:nvSpPr>
          <p:cNvPr id="12" name="CaixaDeTexto 10"/>
          <p:cNvSpPr txBox="1">
            <a:spLocks noChangeArrowheads="1"/>
          </p:cNvSpPr>
          <p:nvPr/>
        </p:nvSpPr>
        <p:spPr bwMode="auto">
          <a:xfrm>
            <a:off x="112711" y="5598215"/>
            <a:ext cx="87423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9pPr>
          </a:lstStyle>
          <a:p>
            <a:pPr eaLnBrk="1" hangingPunct="1">
              <a:spcBef>
                <a:spcPct val="0"/>
              </a:spcBef>
              <a:buFontTx/>
              <a:buNone/>
            </a:pPr>
            <a:r>
              <a:rPr lang="pt-BR" altLang="pt-BR" sz="1100" dirty="0">
                <a:solidFill>
                  <a:schemeClr val="accent4"/>
                </a:solidFill>
              </a:rPr>
              <a:t>                     </a:t>
            </a:r>
            <a:r>
              <a:rPr lang="pt-BR" altLang="pt-BR" sz="1000" dirty="0">
                <a:solidFill>
                  <a:schemeClr val="accent4"/>
                </a:solidFill>
              </a:rPr>
              <a:t>Sorocaba					   São Paulo					  São José dos Campos</a:t>
            </a:r>
          </a:p>
        </p:txBody>
      </p:sp>
    </p:spTree>
    <p:extLst>
      <p:ext uri="{BB962C8B-B14F-4D97-AF65-F5344CB8AC3E}">
        <p14:creationId xmlns:p14="http://schemas.microsoft.com/office/powerpoint/2010/main" val="3378026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23</a:t>
            </a:fld>
            <a:endParaRPr lang="en-US" dirty="0"/>
          </a:p>
        </p:txBody>
      </p:sp>
      <p:sp>
        <p:nvSpPr>
          <p:cNvPr id="3" name="Espaço Reservado para Texto 2"/>
          <p:cNvSpPr>
            <a:spLocks noGrp="1"/>
          </p:cNvSpPr>
          <p:nvPr>
            <p:ph type="body" sz="quarter" idx="13"/>
          </p:nvPr>
        </p:nvSpPr>
        <p:spPr/>
        <p:txBody>
          <a:bodyPr vert="horz" lIns="91440" tIns="45720" rIns="91440" bIns="45720" rtlCol="0">
            <a:normAutofit/>
          </a:bodyPr>
          <a:lstStyle/>
          <a:p>
            <a:r>
              <a:rPr lang="pt-BR" sz="2000" b="1" dirty="0" err="1" smtClean="0"/>
              <a:t>PPPs</a:t>
            </a:r>
            <a:r>
              <a:rPr lang="pt-BR" sz="2000" b="1" dirty="0" smtClean="0"/>
              <a:t> em Hospital – Hospital Metropolitano (Belo Horizonte – MG)</a:t>
            </a:r>
            <a:endParaRPr lang="pt-BR" sz="2000" b="1" dirty="0"/>
          </a:p>
        </p:txBody>
      </p:sp>
      <p:pic>
        <p:nvPicPr>
          <p:cNvPr id="8" name="Espaço Reservado para Conteúdo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56461" y="2001838"/>
            <a:ext cx="4059238" cy="2587625"/>
          </a:xfrm>
          <a:prstGeom prst="rect">
            <a:avLst/>
          </a:prstGeom>
        </p:spPr>
      </p:pic>
      <p:sp>
        <p:nvSpPr>
          <p:cNvPr id="10" name="CaixaDeTexto 9"/>
          <p:cNvSpPr txBox="1"/>
          <p:nvPr/>
        </p:nvSpPr>
        <p:spPr>
          <a:xfrm>
            <a:off x="5056188" y="2220913"/>
            <a:ext cx="3657600" cy="3631763"/>
          </a:xfrm>
          <a:prstGeom prst="rect">
            <a:avLst/>
          </a:prstGeom>
          <a:noFill/>
        </p:spPr>
        <p:txBody>
          <a:bodyPr>
            <a:spAutoFit/>
          </a:bodyPr>
          <a:lstStyle/>
          <a:p>
            <a:pPr marL="285750" indent="-285750">
              <a:buFont typeface="Arial" panose="020B0604020202020204" pitchFamily="34" charset="0"/>
              <a:buChar char="•"/>
              <a:defRPr/>
            </a:pPr>
            <a:r>
              <a:rPr lang="pt-BR" sz="1200" dirty="0">
                <a:solidFill>
                  <a:schemeClr val="accent4"/>
                </a:solidFill>
                <a:cs typeface="Arial" charset="0"/>
              </a:rPr>
              <a:t>Termo: 20 anos</a:t>
            </a:r>
          </a:p>
          <a:p>
            <a:pPr marL="285750" indent="-285750">
              <a:buFont typeface="Arial" panose="020B0604020202020204" pitchFamily="34" charset="0"/>
              <a:buChar char="•"/>
              <a:defRPr/>
            </a:pPr>
            <a:endParaRPr lang="pt-BR" sz="1200" dirty="0">
              <a:solidFill>
                <a:schemeClr val="accent4"/>
              </a:solidFill>
              <a:cs typeface="Arial" charset="0"/>
            </a:endParaRPr>
          </a:p>
          <a:p>
            <a:pPr marL="285750" indent="-285750">
              <a:buFont typeface="Arial" panose="020B0604020202020204" pitchFamily="34" charset="0"/>
              <a:buChar char="•"/>
              <a:defRPr/>
            </a:pPr>
            <a:r>
              <a:rPr lang="pt-BR" sz="1200" dirty="0">
                <a:solidFill>
                  <a:schemeClr val="accent4"/>
                </a:solidFill>
                <a:cs typeface="Arial" charset="0"/>
              </a:rPr>
              <a:t>Valor do contrato: R$ 416.443.637,38</a:t>
            </a:r>
          </a:p>
          <a:p>
            <a:pPr marL="285750" indent="-285750">
              <a:buFont typeface="Arial" panose="020B0604020202020204" pitchFamily="34" charset="0"/>
              <a:buChar char="•"/>
              <a:defRPr/>
            </a:pPr>
            <a:endParaRPr lang="pt-BR" sz="1200" dirty="0">
              <a:solidFill>
                <a:schemeClr val="accent4"/>
              </a:solidFill>
              <a:cs typeface="Arial" charset="0"/>
            </a:endParaRPr>
          </a:p>
          <a:p>
            <a:pPr marL="285750" indent="-285750">
              <a:buFont typeface="Arial" panose="020B0604020202020204" pitchFamily="34" charset="0"/>
              <a:buChar char="•"/>
              <a:defRPr/>
            </a:pPr>
            <a:r>
              <a:rPr lang="pt-BR" sz="1200" dirty="0">
                <a:solidFill>
                  <a:schemeClr val="accent4"/>
                </a:solidFill>
                <a:cs typeface="Arial" charset="0"/>
              </a:rPr>
              <a:t>Investimentos: R$ 160 milhões</a:t>
            </a:r>
          </a:p>
          <a:p>
            <a:pPr marL="285750" indent="-285750">
              <a:buFont typeface="Arial" panose="020B0604020202020204" pitchFamily="34" charset="0"/>
              <a:buChar char="•"/>
              <a:defRPr/>
            </a:pPr>
            <a:endParaRPr lang="pt-BR" sz="1200" dirty="0">
              <a:solidFill>
                <a:schemeClr val="accent4"/>
              </a:solidFill>
              <a:cs typeface="Arial" charset="0"/>
            </a:endParaRPr>
          </a:p>
          <a:p>
            <a:pPr marL="285750" indent="-285750">
              <a:buFont typeface="Arial" panose="020B0604020202020204" pitchFamily="34" charset="0"/>
              <a:buChar char="•"/>
              <a:defRPr/>
            </a:pPr>
            <a:r>
              <a:rPr lang="pt-BR" sz="1200" dirty="0">
                <a:solidFill>
                  <a:schemeClr val="accent4"/>
                </a:solidFill>
                <a:cs typeface="Arial" charset="0"/>
              </a:rPr>
              <a:t>Concessionária: Novo Metropolitano S/A (Andrade Gutierrez, </a:t>
            </a:r>
            <a:r>
              <a:rPr lang="pt-BR" sz="1200" dirty="0" err="1">
                <a:solidFill>
                  <a:schemeClr val="accent4"/>
                </a:solidFill>
                <a:cs typeface="Arial" charset="0"/>
              </a:rPr>
              <a:t>Gocil</a:t>
            </a:r>
            <a:r>
              <a:rPr lang="pt-BR" sz="1200" dirty="0">
                <a:solidFill>
                  <a:schemeClr val="accent4"/>
                </a:solidFill>
                <a:cs typeface="Arial" charset="0"/>
              </a:rPr>
              <a:t> e </a:t>
            </a:r>
            <a:r>
              <a:rPr lang="pt-BR" sz="1200" dirty="0" err="1">
                <a:solidFill>
                  <a:schemeClr val="accent4"/>
                </a:solidFill>
                <a:cs typeface="Arial" charset="0"/>
              </a:rPr>
              <a:t>Vivante</a:t>
            </a:r>
            <a:r>
              <a:rPr lang="pt-BR" sz="1200" dirty="0">
                <a:solidFill>
                  <a:schemeClr val="accent4"/>
                </a:solidFill>
                <a:cs typeface="Arial" charset="0"/>
              </a:rPr>
              <a:t>)</a:t>
            </a:r>
          </a:p>
          <a:p>
            <a:pPr>
              <a:defRPr/>
            </a:pPr>
            <a:endParaRPr lang="pt-BR" sz="1200" dirty="0">
              <a:solidFill>
                <a:schemeClr val="accent4"/>
              </a:solidFill>
              <a:cs typeface="Arial" charset="0"/>
            </a:endParaRPr>
          </a:p>
          <a:p>
            <a:pPr marL="285750" indent="-285750">
              <a:buFont typeface="Arial" panose="020B0604020202020204" pitchFamily="34" charset="0"/>
              <a:buChar char="•"/>
              <a:defRPr/>
            </a:pPr>
            <a:r>
              <a:rPr lang="pt-BR" sz="1200" dirty="0">
                <a:solidFill>
                  <a:schemeClr val="accent4"/>
                </a:solidFill>
                <a:cs typeface="Arial" charset="0"/>
              </a:rPr>
              <a:t>Objeto: construção e gestão de serviços hospitalares</a:t>
            </a:r>
          </a:p>
          <a:p>
            <a:pPr marL="285750" indent="-285750">
              <a:buFont typeface="Arial" panose="020B0604020202020204" pitchFamily="34" charset="0"/>
              <a:buChar char="•"/>
              <a:defRPr/>
            </a:pPr>
            <a:endParaRPr lang="pt-BR" sz="1400" dirty="0">
              <a:solidFill>
                <a:schemeClr val="tx1">
                  <a:lumMod val="65000"/>
                  <a:lumOff val="35000"/>
                </a:schemeClr>
              </a:solidFill>
              <a:cs typeface="Arial" charset="0"/>
            </a:endParaRPr>
          </a:p>
          <a:p>
            <a:pPr marL="285750" indent="-285750">
              <a:buFont typeface="Arial" panose="020B0604020202020204" pitchFamily="34" charset="0"/>
              <a:buChar char="•"/>
              <a:defRPr/>
            </a:pPr>
            <a:endParaRPr lang="pt-BR" sz="1400" dirty="0">
              <a:solidFill>
                <a:schemeClr val="tx1">
                  <a:lumMod val="65000"/>
                  <a:lumOff val="35000"/>
                </a:schemeClr>
              </a:solidFill>
              <a:cs typeface="Arial" charset="0"/>
            </a:endParaRPr>
          </a:p>
          <a:p>
            <a:pPr marL="285750" indent="-285750">
              <a:buFont typeface="Arial" panose="020B0604020202020204" pitchFamily="34" charset="0"/>
              <a:buChar char="•"/>
              <a:defRPr/>
            </a:pPr>
            <a:endParaRPr lang="pt-BR" sz="1400" dirty="0">
              <a:solidFill>
                <a:schemeClr val="tx1">
                  <a:lumMod val="65000"/>
                  <a:lumOff val="35000"/>
                </a:schemeClr>
              </a:solidFill>
              <a:cs typeface="Arial" charset="0"/>
            </a:endParaRPr>
          </a:p>
          <a:p>
            <a:pPr marL="285750" indent="-285750">
              <a:buFont typeface="Arial" panose="020B0604020202020204" pitchFamily="34" charset="0"/>
              <a:buChar char="•"/>
              <a:defRPr/>
            </a:pPr>
            <a:endParaRPr lang="pt-BR" sz="1400" dirty="0">
              <a:solidFill>
                <a:schemeClr val="tx1">
                  <a:lumMod val="65000"/>
                  <a:lumOff val="35000"/>
                </a:schemeClr>
              </a:solidFill>
              <a:cs typeface="Arial" charset="0"/>
            </a:endParaRPr>
          </a:p>
          <a:p>
            <a:pPr marL="285750" indent="-285750">
              <a:buFont typeface="Arial" panose="020B0604020202020204" pitchFamily="34" charset="0"/>
              <a:buChar char="•"/>
              <a:defRPr/>
            </a:pPr>
            <a:endParaRPr lang="pt-BR" sz="1400" dirty="0">
              <a:solidFill>
                <a:schemeClr val="tx1">
                  <a:lumMod val="65000"/>
                  <a:lumOff val="35000"/>
                </a:schemeClr>
              </a:solidFill>
              <a:cs typeface="Arial" charset="0"/>
            </a:endParaRPr>
          </a:p>
          <a:p>
            <a:pPr marL="285750" indent="-285750">
              <a:buFont typeface="Arial" panose="020B0604020202020204" pitchFamily="34" charset="0"/>
              <a:buChar char="•"/>
              <a:defRPr/>
            </a:pPr>
            <a:endParaRPr lang="pt-BR" sz="1400" dirty="0">
              <a:solidFill>
                <a:schemeClr val="tx1">
                  <a:lumMod val="65000"/>
                  <a:lumOff val="35000"/>
                </a:schemeClr>
              </a:solidFill>
              <a:cs typeface="Arial" charset="0"/>
            </a:endParaRPr>
          </a:p>
          <a:p>
            <a:pPr marL="285750" indent="-285750">
              <a:buFont typeface="Arial" panose="020B0604020202020204" pitchFamily="34" charset="0"/>
              <a:buChar char="•"/>
              <a:defRPr/>
            </a:pPr>
            <a:endParaRPr lang="pt-BR" sz="1400" dirty="0">
              <a:solidFill>
                <a:schemeClr val="tx1">
                  <a:lumMod val="65000"/>
                  <a:lumOff val="35000"/>
                </a:schemeClr>
              </a:solidFill>
              <a:cs typeface="Arial" charset="0"/>
            </a:endParaRPr>
          </a:p>
        </p:txBody>
      </p:sp>
    </p:spTree>
    <p:extLst>
      <p:ext uri="{BB962C8B-B14F-4D97-AF65-F5344CB8AC3E}">
        <p14:creationId xmlns:p14="http://schemas.microsoft.com/office/powerpoint/2010/main" val="3926636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24</a:t>
            </a:fld>
            <a:endParaRPr lang="en-US" dirty="0"/>
          </a:p>
        </p:txBody>
      </p:sp>
      <p:sp>
        <p:nvSpPr>
          <p:cNvPr id="3" name="Espaço Reservado para Texto 2"/>
          <p:cNvSpPr>
            <a:spLocks noGrp="1"/>
          </p:cNvSpPr>
          <p:nvPr>
            <p:ph type="body" sz="quarter" idx="13"/>
          </p:nvPr>
        </p:nvSpPr>
        <p:spPr/>
        <p:txBody>
          <a:bodyPr vert="horz" lIns="91440" tIns="45720" rIns="91440" bIns="45720" rtlCol="0">
            <a:normAutofit/>
          </a:bodyPr>
          <a:lstStyle/>
          <a:p>
            <a:r>
              <a:rPr lang="pt-BR" sz="2000" b="1" dirty="0" err="1" smtClean="0"/>
              <a:t>PPPs</a:t>
            </a:r>
            <a:r>
              <a:rPr lang="pt-BR" sz="2000" b="1" dirty="0" smtClean="0"/>
              <a:t> em Hospital – Hospital Regional Metropolitano de Ceará (Maracanaú – Ceará)</a:t>
            </a:r>
            <a:endParaRPr lang="pt-BR" sz="2000" b="1" dirty="0"/>
          </a:p>
        </p:txBody>
      </p:sp>
      <p:pic>
        <p:nvPicPr>
          <p:cNvPr id="8" name="Image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461" y="2101850"/>
            <a:ext cx="39116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4762500" y="2397125"/>
            <a:ext cx="3905250" cy="1754326"/>
          </a:xfrm>
          <a:prstGeom prst="rect">
            <a:avLst/>
          </a:prstGeom>
          <a:noFill/>
        </p:spPr>
        <p:txBody>
          <a:bodyPr wrap="square" rtlCol="0">
            <a:spAutoFit/>
          </a:bodyPr>
          <a:lstStyle/>
          <a:p>
            <a:pPr marL="285750" indent="-285750">
              <a:buFont typeface="Arial" panose="020B0604020202020204" pitchFamily="34" charset="0"/>
              <a:buChar char="•"/>
            </a:pPr>
            <a:r>
              <a:rPr lang="pt-BR" sz="1200" dirty="0" smtClean="0">
                <a:solidFill>
                  <a:schemeClr val="accent4"/>
                </a:solidFill>
              </a:rPr>
              <a:t>Termo: 25 anos</a:t>
            </a:r>
          </a:p>
          <a:p>
            <a:pPr marL="285750" indent="-285750">
              <a:buFont typeface="Arial" panose="020B0604020202020204" pitchFamily="34" charset="0"/>
              <a:buChar char="•"/>
            </a:pPr>
            <a:endParaRPr lang="pt-BR" sz="1200" dirty="0" smtClean="0">
              <a:solidFill>
                <a:schemeClr val="accent4"/>
              </a:solidFill>
            </a:endParaRPr>
          </a:p>
          <a:p>
            <a:pPr marL="285750" indent="-285750">
              <a:buFont typeface="Arial" panose="020B0604020202020204" pitchFamily="34" charset="0"/>
              <a:buChar char="•"/>
            </a:pPr>
            <a:r>
              <a:rPr lang="pt-BR" sz="1200" dirty="0" smtClean="0">
                <a:solidFill>
                  <a:schemeClr val="accent4"/>
                </a:solidFill>
              </a:rPr>
              <a:t>Valor do contrato: R$ 2,459,062,355.58</a:t>
            </a:r>
          </a:p>
          <a:p>
            <a:pPr marL="285750" indent="-285750">
              <a:buFont typeface="Arial" panose="020B0604020202020204" pitchFamily="34" charset="0"/>
              <a:buChar char="•"/>
            </a:pPr>
            <a:endParaRPr lang="pt-BR" sz="1200" dirty="0" smtClean="0">
              <a:solidFill>
                <a:schemeClr val="accent4"/>
              </a:solidFill>
            </a:endParaRPr>
          </a:p>
          <a:p>
            <a:pPr marL="285750" indent="-285750">
              <a:buFont typeface="Arial" panose="020B0604020202020204" pitchFamily="34" charset="0"/>
              <a:buChar char="•"/>
            </a:pPr>
            <a:r>
              <a:rPr lang="pt-BR" sz="1200" dirty="0" smtClean="0">
                <a:solidFill>
                  <a:schemeClr val="accent4"/>
                </a:solidFill>
              </a:rPr>
              <a:t>Concessionária: Ceará Saúde S.A</a:t>
            </a:r>
          </a:p>
          <a:p>
            <a:pPr marL="285750" indent="-285750">
              <a:buFont typeface="Arial" panose="020B0604020202020204" pitchFamily="34" charset="0"/>
              <a:buChar char="•"/>
            </a:pPr>
            <a:endParaRPr lang="pt-BR" sz="1200" dirty="0" smtClean="0">
              <a:solidFill>
                <a:schemeClr val="accent4"/>
              </a:solidFill>
            </a:endParaRPr>
          </a:p>
          <a:p>
            <a:pPr marL="285750" indent="-285750">
              <a:buFont typeface="Arial" panose="020B0604020202020204" pitchFamily="34" charset="0"/>
              <a:buChar char="•"/>
            </a:pPr>
            <a:r>
              <a:rPr lang="pt-BR" sz="1200" dirty="0" smtClean="0">
                <a:solidFill>
                  <a:schemeClr val="accent4"/>
                </a:solidFill>
              </a:rPr>
              <a:t>Objeto: construção, fornecimento de equipamentos, manutenção e gestão de serviços não assistenciais.</a:t>
            </a:r>
            <a:endParaRPr lang="pt-BR" sz="1200" dirty="0">
              <a:solidFill>
                <a:schemeClr val="accent4"/>
              </a:solidFill>
            </a:endParaRPr>
          </a:p>
        </p:txBody>
      </p:sp>
    </p:spTree>
    <p:extLst>
      <p:ext uri="{BB962C8B-B14F-4D97-AF65-F5344CB8AC3E}">
        <p14:creationId xmlns:p14="http://schemas.microsoft.com/office/powerpoint/2010/main" val="3204936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25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47" y="1158108"/>
            <a:ext cx="81565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spaço Reservado para Texto 2"/>
          <p:cNvSpPr>
            <a:spLocks noGrp="1"/>
          </p:cNvSpPr>
          <p:nvPr>
            <p:ph type="body" sz="quarter" idx="13"/>
          </p:nvPr>
        </p:nvSpPr>
        <p:spPr>
          <a:xfrm>
            <a:off x="421564" y="487927"/>
            <a:ext cx="8790739" cy="954087"/>
          </a:xfrm>
        </p:spPr>
        <p:txBody>
          <a:bodyPr vert="horz" lIns="91440" tIns="45720" rIns="91440" bIns="45720" rtlCol="0">
            <a:normAutofit/>
          </a:bodyPr>
          <a:lstStyle/>
          <a:p>
            <a:r>
              <a:rPr lang="pt-BR" sz="2000" b="1" i="1" dirty="0" smtClean="0"/>
              <a:t>Legal Framework</a:t>
            </a:r>
            <a:endParaRPr lang="pt-BR" sz="2000" b="1" i="1" dirty="0"/>
          </a:p>
        </p:txBody>
      </p:sp>
    </p:spTree>
    <p:extLst>
      <p:ext uri="{BB962C8B-B14F-4D97-AF65-F5344CB8AC3E}">
        <p14:creationId xmlns:p14="http://schemas.microsoft.com/office/powerpoint/2010/main" val="2387748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26</a:t>
            </a:fld>
            <a:endParaRPr lang="en-US" dirty="0"/>
          </a:p>
        </p:txBody>
      </p:sp>
      <p:sp>
        <p:nvSpPr>
          <p:cNvPr id="3" name="Espaço Reservado para Conteúdo 2"/>
          <p:cNvSpPr>
            <a:spLocks noGrp="1"/>
          </p:cNvSpPr>
          <p:nvPr>
            <p:ph sz="quarter" idx="13"/>
          </p:nvPr>
        </p:nvSpPr>
        <p:spPr/>
        <p:txBody>
          <a:bodyPr>
            <a:normAutofit/>
          </a:bodyPr>
          <a:lstStyle/>
          <a:p>
            <a:r>
              <a:rPr lang="pt-BR" sz="1600" dirty="0" smtClean="0">
                <a:solidFill>
                  <a:srgbClr val="0082BE"/>
                </a:solidFill>
              </a:rPr>
              <a:t>Roberto Augusto Nogueira de Pary</a:t>
            </a:r>
          </a:p>
          <a:p>
            <a:r>
              <a:rPr lang="pt-BR" sz="1600" dirty="0" smtClean="0">
                <a:hlinkClick r:id="rId2"/>
              </a:rPr>
              <a:t>roberto.pary@souzacescon.com.br</a:t>
            </a:r>
            <a:endParaRPr lang="pt-BR" sz="1600" dirty="0" smtClean="0"/>
          </a:p>
          <a:p>
            <a:r>
              <a:rPr lang="pt-BR" sz="1600" dirty="0" smtClean="0"/>
              <a:t>11 3089 6598</a:t>
            </a:r>
          </a:p>
          <a:p>
            <a:endParaRPr lang="pt-BR" sz="1600" dirty="0" smtClean="0"/>
          </a:p>
          <a:p>
            <a:r>
              <a:rPr lang="pt-BR" sz="1600" dirty="0" smtClean="0">
                <a:solidFill>
                  <a:srgbClr val="0082BE"/>
                </a:solidFill>
              </a:rPr>
              <a:t>André </a:t>
            </a:r>
            <a:r>
              <a:rPr lang="pt-BR" sz="1600" dirty="0" err="1" smtClean="0">
                <a:solidFill>
                  <a:srgbClr val="0082BE"/>
                </a:solidFill>
              </a:rPr>
              <a:t>Alarcon</a:t>
            </a:r>
            <a:endParaRPr lang="pt-BR" sz="1600" dirty="0" smtClean="0">
              <a:solidFill>
                <a:srgbClr val="0082BE"/>
              </a:solidFill>
            </a:endParaRPr>
          </a:p>
          <a:p>
            <a:r>
              <a:rPr lang="pt-BR" sz="1600" dirty="0" smtClean="0">
                <a:hlinkClick r:id="rId3"/>
              </a:rPr>
              <a:t>aalarcon@demarest.com.br</a:t>
            </a:r>
            <a:endParaRPr lang="pt-BR" sz="1600" dirty="0" smtClean="0"/>
          </a:p>
          <a:p>
            <a:r>
              <a:rPr lang="pt-BR" sz="1600" dirty="0" smtClean="0"/>
              <a:t>11 3356 1821</a:t>
            </a:r>
          </a:p>
          <a:p>
            <a:endParaRPr lang="pt-BR" sz="1600" dirty="0"/>
          </a:p>
        </p:txBody>
      </p:sp>
      <p:sp>
        <p:nvSpPr>
          <p:cNvPr id="4" name="Espaço Reservado para Texto 3"/>
          <p:cNvSpPr>
            <a:spLocks noGrp="1"/>
          </p:cNvSpPr>
          <p:nvPr>
            <p:ph type="body" sz="quarter" idx="14"/>
          </p:nvPr>
        </p:nvSpPr>
        <p:spPr/>
        <p:txBody>
          <a:bodyPr/>
          <a:lstStyle/>
          <a:p>
            <a:r>
              <a:rPr lang="pt-BR" dirty="0" smtClean="0"/>
              <a:t>Contatos</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3"/>
          <p:cNvSpPr txBox="1">
            <a:spLocks/>
          </p:cNvSpPr>
          <p:nvPr/>
        </p:nvSpPr>
        <p:spPr>
          <a:xfrm>
            <a:off x="551787" y="511097"/>
            <a:ext cx="8808113" cy="605518"/>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
                <a:srgbClr val="00B4FF"/>
              </a:buClr>
              <a:buSzTx/>
              <a:tabLst/>
              <a:defRPr/>
            </a:pPr>
            <a:r>
              <a:rPr lang="pt-BR" sz="2800" dirty="0" smtClean="0">
                <a:solidFill>
                  <a:srgbClr val="0082BE"/>
                </a:solidFill>
                <a:latin typeface="Verdana"/>
                <a:cs typeface="Verdana"/>
              </a:rPr>
              <a:t>Obrigado</a:t>
            </a:r>
            <a:endParaRPr lang="pt-BR" sz="2800" dirty="0">
              <a:solidFill>
                <a:srgbClr val="0082BE"/>
              </a:solidFill>
              <a:latin typeface="Verdana"/>
              <a:cs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3"/>
          </p:nvPr>
        </p:nvSpPr>
        <p:spPr>
          <a:xfrm>
            <a:off x="312440" y="257595"/>
            <a:ext cx="8752901" cy="830263"/>
          </a:xfrm>
        </p:spPr>
        <p:txBody>
          <a:bodyPr>
            <a:normAutofit/>
          </a:bodyPr>
          <a:lstStyle/>
          <a:p>
            <a:r>
              <a:rPr lang="pt-BR" sz="2000" b="1" dirty="0" smtClean="0">
                <a:solidFill>
                  <a:srgbClr val="0082BE"/>
                </a:solidFill>
              </a:rPr>
              <a:t>Desafios para o setor de saúde</a:t>
            </a:r>
            <a:endParaRPr lang="pt-BR" sz="2000" b="1" dirty="0">
              <a:solidFill>
                <a:srgbClr val="0082BE"/>
              </a:solidFill>
            </a:endParaRPr>
          </a:p>
          <a:p>
            <a:endParaRPr lang="pt-BR" sz="2000" dirty="0"/>
          </a:p>
        </p:txBody>
      </p:sp>
      <p:graphicFrame>
        <p:nvGraphicFramePr>
          <p:cNvPr id="4" name="Tabela 3"/>
          <p:cNvGraphicFramePr>
            <a:graphicFrameLocks noGrp="1"/>
          </p:cNvGraphicFramePr>
          <p:nvPr>
            <p:extLst>
              <p:ext uri="{D42A27DB-BD31-4B8C-83A1-F6EECF244321}">
                <p14:modId xmlns:p14="http://schemas.microsoft.com/office/powerpoint/2010/main" val="2630504519"/>
              </p:ext>
            </p:extLst>
          </p:nvPr>
        </p:nvGraphicFramePr>
        <p:xfrm>
          <a:off x="569462" y="1297847"/>
          <a:ext cx="8505722" cy="4298058"/>
        </p:xfrm>
        <a:graphic>
          <a:graphicData uri="http://schemas.openxmlformats.org/drawingml/2006/table">
            <a:tbl>
              <a:tblPr firstRow="1" bandRow="1">
                <a:tableStyleId>{5C22544A-7EE6-4342-B048-85BDC9FD1C3A}</a:tableStyleId>
              </a:tblPr>
              <a:tblGrid>
                <a:gridCol w="1761296"/>
                <a:gridCol w="3909185"/>
                <a:gridCol w="2835241"/>
              </a:tblGrid>
              <a:tr h="304801">
                <a:tc>
                  <a:txBody>
                    <a:bodyPr/>
                    <a:lstStyle/>
                    <a:p>
                      <a:pPr algn="ctr"/>
                      <a:r>
                        <a:rPr lang="pt-BR" sz="1000" b="1" dirty="0" smtClean="0">
                          <a:solidFill>
                            <a:schemeClr val="bg1"/>
                          </a:solidFill>
                          <a:latin typeface="+mj-lt"/>
                        </a:rPr>
                        <a:t>Desafios</a:t>
                      </a:r>
                      <a:endParaRPr lang="pt-BR" sz="1000" b="1" dirty="0">
                        <a:solidFill>
                          <a:schemeClr val="bg1"/>
                        </a:solidFill>
                        <a:latin typeface="+mj-lt"/>
                      </a:endParaRPr>
                    </a:p>
                  </a:txBody>
                  <a:tcPr>
                    <a:solidFill>
                      <a:schemeClr val="bg1">
                        <a:lumMod val="50000"/>
                      </a:schemeClr>
                    </a:solidFill>
                  </a:tcPr>
                </a:tc>
                <a:tc>
                  <a:txBody>
                    <a:bodyPr/>
                    <a:lstStyle/>
                    <a:p>
                      <a:pPr algn="ctr"/>
                      <a:r>
                        <a:rPr lang="pt-BR" sz="1000" dirty="0" smtClean="0">
                          <a:solidFill>
                            <a:schemeClr val="bg1"/>
                          </a:solidFill>
                          <a:latin typeface="+mj-lt"/>
                        </a:rPr>
                        <a:t>Aspectos</a:t>
                      </a:r>
                      <a:r>
                        <a:rPr lang="pt-BR" sz="1000" baseline="0" dirty="0" smtClean="0">
                          <a:solidFill>
                            <a:schemeClr val="bg1"/>
                          </a:solidFill>
                          <a:latin typeface="+mj-lt"/>
                        </a:rPr>
                        <a:t> gerais</a:t>
                      </a:r>
                      <a:endParaRPr lang="pt-BR" sz="1000" dirty="0">
                        <a:solidFill>
                          <a:schemeClr val="bg1"/>
                        </a:solidFill>
                        <a:latin typeface="+mj-lt"/>
                      </a:endParaRPr>
                    </a:p>
                  </a:txBody>
                  <a:tcPr>
                    <a:solidFill>
                      <a:schemeClr val="bg1">
                        <a:lumMod val="50000"/>
                      </a:schemeClr>
                    </a:solidFill>
                  </a:tcPr>
                </a:tc>
                <a:tc>
                  <a:txBody>
                    <a:bodyPr/>
                    <a:lstStyle/>
                    <a:p>
                      <a:pPr algn="ctr"/>
                      <a:r>
                        <a:rPr lang="pt-BR" sz="1000" dirty="0" smtClean="0">
                          <a:solidFill>
                            <a:schemeClr val="bg1"/>
                          </a:solidFill>
                          <a:latin typeface="+mj-lt"/>
                        </a:rPr>
                        <a:t>Potenciais Implicações</a:t>
                      </a:r>
                      <a:endParaRPr lang="pt-BR" sz="1000" dirty="0">
                        <a:solidFill>
                          <a:schemeClr val="bg1"/>
                        </a:solidFill>
                        <a:latin typeface="+mj-lt"/>
                      </a:endParaRPr>
                    </a:p>
                  </a:txBody>
                  <a:tcPr>
                    <a:solidFill>
                      <a:schemeClr val="bg1">
                        <a:lumMod val="50000"/>
                      </a:schemeClr>
                    </a:solidFill>
                  </a:tcPr>
                </a:tc>
              </a:tr>
              <a:tr h="800918">
                <a:tc>
                  <a:txBody>
                    <a:bodyPr/>
                    <a:lstStyle/>
                    <a:p>
                      <a:r>
                        <a:rPr lang="pt-BR" sz="1000" b="1" dirty="0" smtClean="0">
                          <a:solidFill>
                            <a:srgbClr val="3C3C3C"/>
                          </a:solidFill>
                          <a:latin typeface="+mj-lt"/>
                        </a:rPr>
                        <a:t>Demográfico</a:t>
                      </a:r>
                      <a:endParaRPr lang="pt-BR" sz="1000" b="1" dirty="0">
                        <a:solidFill>
                          <a:srgbClr val="3C3C3C"/>
                        </a:solidFill>
                        <a:latin typeface="+mj-lt"/>
                      </a:endParaRPr>
                    </a:p>
                  </a:txBody>
                  <a:tcPr>
                    <a:solidFill>
                      <a:schemeClr val="bg1">
                        <a:lumMod val="75000"/>
                      </a:schemeClr>
                    </a:solidFill>
                  </a:tcPr>
                </a:tc>
                <a:tc>
                  <a:txBody>
                    <a:bodyPr/>
                    <a:lstStyle/>
                    <a:p>
                      <a:pPr marL="176213" indent="-176213">
                        <a:buFont typeface="Wingdings" panose="05000000000000000000" pitchFamily="2" charset="2"/>
                        <a:buChar char="§"/>
                      </a:pPr>
                      <a:r>
                        <a:rPr lang="pt-BR" sz="1000" dirty="0" smtClean="0">
                          <a:solidFill>
                            <a:srgbClr val="3C3C3C"/>
                          </a:solidFill>
                          <a:latin typeface="+mj-lt"/>
                        </a:rPr>
                        <a:t>Envelhecimento da população </a:t>
                      </a:r>
                    </a:p>
                    <a:p>
                      <a:pPr marL="176213" indent="-176213">
                        <a:buFont typeface="Wingdings" panose="05000000000000000000" pitchFamily="2" charset="2"/>
                        <a:buChar char="§"/>
                      </a:pPr>
                      <a:r>
                        <a:rPr lang="pt-BR" sz="1000" dirty="0" smtClean="0">
                          <a:solidFill>
                            <a:srgbClr val="3C3C3C"/>
                          </a:solidFill>
                          <a:latin typeface="+mj-lt"/>
                        </a:rPr>
                        <a:t>Crescimento</a:t>
                      </a:r>
                      <a:r>
                        <a:rPr lang="pt-BR" sz="1000" baseline="0" dirty="0" smtClean="0">
                          <a:solidFill>
                            <a:srgbClr val="3C3C3C"/>
                          </a:solidFill>
                          <a:latin typeface="+mj-lt"/>
                        </a:rPr>
                        <a:t> da população</a:t>
                      </a:r>
                    </a:p>
                    <a:p>
                      <a:pPr marL="176213" indent="-176213">
                        <a:buFont typeface="Wingdings" panose="05000000000000000000" pitchFamily="2" charset="2"/>
                        <a:buChar char="§"/>
                      </a:pPr>
                      <a:r>
                        <a:rPr lang="pt-BR" sz="1000" baseline="0" dirty="0" smtClean="0">
                          <a:solidFill>
                            <a:srgbClr val="3C3C3C"/>
                          </a:solidFill>
                          <a:latin typeface="+mj-lt"/>
                        </a:rPr>
                        <a:t>Aumento da expectativa de vida</a:t>
                      </a:r>
                    </a:p>
                    <a:p>
                      <a:pPr marL="176213" indent="-176213">
                        <a:buFont typeface="Wingdings" panose="05000000000000000000" pitchFamily="2" charset="2"/>
                        <a:buChar char="§"/>
                      </a:pPr>
                      <a:r>
                        <a:rPr lang="pt-BR" sz="1000" baseline="0" dirty="0" smtClean="0">
                          <a:solidFill>
                            <a:srgbClr val="3C3C3C"/>
                          </a:solidFill>
                          <a:latin typeface="+mj-lt"/>
                        </a:rPr>
                        <a:t>Ascensão de classe social</a:t>
                      </a:r>
                      <a:endParaRPr lang="pt-BR" sz="1000" dirty="0">
                        <a:solidFill>
                          <a:srgbClr val="3C3C3C"/>
                        </a:solidFill>
                        <a:latin typeface="+mj-lt"/>
                      </a:endParaRPr>
                    </a:p>
                  </a:txBody>
                  <a:tcPr>
                    <a:solidFill>
                      <a:schemeClr val="bg1">
                        <a:lumMod val="75000"/>
                      </a:schemeClr>
                    </a:solidFill>
                  </a:tcPr>
                </a:tc>
                <a:tc>
                  <a:txBody>
                    <a:bodyPr/>
                    <a:lstStyle/>
                    <a:p>
                      <a:pPr marL="171450" indent="-171450">
                        <a:buFont typeface="Wingdings" panose="05000000000000000000" pitchFamily="2" charset="2"/>
                        <a:buChar char="§"/>
                      </a:pPr>
                      <a:r>
                        <a:rPr lang="pt-BR" sz="1000" dirty="0" smtClean="0">
                          <a:solidFill>
                            <a:srgbClr val="3C3C3C"/>
                          </a:solidFill>
                          <a:latin typeface="+mj-lt"/>
                        </a:rPr>
                        <a:t>Aumento de gastos</a:t>
                      </a:r>
                      <a:r>
                        <a:rPr lang="pt-BR" sz="1000" baseline="0" dirty="0" smtClean="0">
                          <a:solidFill>
                            <a:srgbClr val="3C3C3C"/>
                          </a:solidFill>
                          <a:latin typeface="+mj-lt"/>
                        </a:rPr>
                        <a:t> com internações e diagnósticos, especialmente por pacientes idosos</a:t>
                      </a:r>
                      <a:endParaRPr lang="pt-BR" sz="1000" dirty="0">
                        <a:solidFill>
                          <a:srgbClr val="3C3C3C"/>
                        </a:solidFill>
                        <a:latin typeface="+mj-lt"/>
                      </a:endParaRPr>
                    </a:p>
                  </a:txBody>
                  <a:tcPr>
                    <a:solidFill>
                      <a:schemeClr val="bg1">
                        <a:lumMod val="75000"/>
                      </a:schemeClr>
                    </a:solidFill>
                  </a:tcPr>
                </a:tc>
              </a:tr>
              <a:tr h="784459">
                <a:tc>
                  <a:txBody>
                    <a:bodyPr/>
                    <a:lstStyle/>
                    <a:p>
                      <a:r>
                        <a:rPr lang="pt-BR" sz="1000" b="1" dirty="0" smtClean="0">
                          <a:solidFill>
                            <a:srgbClr val="3C3C3C"/>
                          </a:solidFill>
                          <a:latin typeface="+mj-lt"/>
                        </a:rPr>
                        <a:t>Financiamento</a:t>
                      </a:r>
                      <a:r>
                        <a:rPr lang="pt-BR" sz="1000" b="1" baseline="0" dirty="0" smtClean="0">
                          <a:solidFill>
                            <a:srgbClr val="3C3C3C"/>
                          </a:solidFill>
                          <a:latin typeface="+mj-lt"/>
                        </a:rPr>
                        <a:t> SUS e modelo de remuneração</a:t>
                      </a:r>
                      <a:endParaRPr lang="pt-BR" sz="1000" b="1" dirty="0">
                        <a:solidFill>
                          <a:srgbClr val="3C3C3C"/>
                        </a:solidFill>
                        <a:latin typeface="+mj-lt"/>
                      </a:endParaRPr>
                    </a:p>
                  </a:txBody>
                  <a:tcPr>
                    <a:solidFill>
                      <a:schemeClr val="bg1">
                        <a:lumMod val="85000"/>
                      </a:schemeClr>
                    </a:solidFill>
                  </a:tcPr>
                </a:tc>
                <a:tc>
                  <a:txBody>
                    <a:bodyPr/>
                    <a:lstStyle/>
                    <a:p>
                      <a:pPr marL="176213" indent="-176213">
                        <a:buFont typeface="Wingdings" panose="05000000000000000000" pitchFamily="2" charset="2"/>
                        <a:buChar char="§"/>
                      </a:pPr>
                      <a:r>
                        <a:rPr lang="pt-BR" sz="1000" kern="1200" dirty="0" smtClean="0">
                          <a:solidFill>
                            <a:srgbClr val="3C3C3C"/>
                          </a:solidFill>
                          <a:latin typeface="+mn-lt"/>
                          <a:ea typeface="+mn-ea"/>
                          <a:cs typeface="+mn-cs"/>
                        </a:rPr>
                        <a:t>Instituições</a:t>
                      </a:r>
                      <a:r>
                        <a:rPr lang="pt-BR" sz="1000" kern="1200" baseline="0" dirty="0" smtClean="0">
                          <a:solidFill>
                            <a:srgbClr val="3C3C3C"/>
                          </a:solidFill>
                          <a:latin typeface="+mn-lt"/>
                          <a:ea typeface="+mn-ea"/>
                          <a:cs typeface="+mn-cs"/>
                        </a:rPr>
                        <a:t> dependentes do SUS têm problemas de gestão e financiamento, e em alguns casos de insolvência</a:t>
                      </a:r>
                    </a:p>
                    <a:p>
                      <a:pPr marL="176213" indent="-176213">
                        <a:buFont typeface="Wingdings" panose="05000000000000000000" pitchFamily="2" charset="2"/>
                        <a:buChar char="§"/>
                      </a:pPr>
                      <a:r>
                        <a:rPr lang="pt-BR" sz="1000" kern="1200" baseline="0" dirty="0" smtClean="0">
                          <a:solidFill>
                            <a:srgbClr val="3C3C3C"/>
                          </a:solidFill>
                          <a:latin typeface="+mn-lt"/>
                          <a:ea typeface="+mn-ea"/>
                          <a:cs typeface="+mn-cs"/>
                        </a:rPr>
                        <a:t>Receitas insuficientes para cobrir custos incorridos</a:t>
                      </a:r>
                      <a:endParaRPr lang="pt-BR" sz="1000" dirty="0">
                        <a:solidFill>
                          <a:srgbClr val="3C3C3C"/>
                        </a:solidFill>
                        <a:latin typeface="+mj-lt"/>
                      </a:endParaRPr>
                    </a:p>
                  </a:txBody>
                  <a:tcPr>
                    <a:solidFill>
                      <a:schemeClr val="bg1">
                        <a:lumMod val="8500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000" kern="1200" dirty="0" smtClean="0">
                          <a:solidFill>
                            <a:srgbClr val="3C3C3C"/>
                          </a:solidFill>
                          <a:latin typeface="+mn-lt"/>
                          <a:ea typeface="+mn-ea"/>
                          <a:cs typeface="+mn-cs"/>
                        </a:rPr>
                        <a:t>Diminuição de leitos</a:t>
                      </a:r>
                      <a:r>
                        <a:rPr lang="pt-BR" sz="1000" kern="1200" baseline="0" dirty="0" smtClean="0">
                          <a:solidFill>
                            <a:srgbClr val="3C3C3C"/>
                          </a:solidFill>
                          <a:latin typeface="+mn-lt"/>
                          <a:ea typeface="+mn-ea"/>
                          <a:cs typeface="+mn-cs"/>
                        </a:rPr>
                        <a:t> disponíveis para atendimento aos pacientes</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t-BR" sz="1000" kern="1200" baseline="0" dirty="0" smtClean="0">
                          <a:solidFill>
                            <a:srgbClr val="3C3C3C"/>
                          </a:solidFill>
                          <a:latin typeface="+mn-lt"/>
                          <a:ea typeface="+mn-ea"/>
                          <a:cs typeface="+mn-cs"/>
                        </a:rPr>
                        <a:t>Potencial déficit orçamentário, redução da qualidade </a:t>
                      </a:r>
                      <a:endParaRPr lang="pt-BR" sz="1000" dirty="0">
                        <a:solidFill>
                          <a:srgbClr val="3C3C3C"/>
                        </a:solidFill>
                        <a:latin typeface="+mj-lt"/>
                      </a:endParaRPr>
                    </a:p>
                  </a:txBody>
                  <a:tcPr>
                    <a:solidFill>
                      <a:schemeClr val="bg1">
                        <a:lumMod val="85000"/>
                      </a:schemeClr>
                    </a:solidFill>
                  </a:tcPr>
                </a:tc>
              </a:tr>
              <a:tr h="913673">
                <a:tc>
                  <a:txBody>
                    <a:bodyPr/>
                    <a:lstStyle/>
                    <a:p>
                      <a:r>
                        <a:rPr lang="pt-BR" sz="1000" b="1" dirty="0" smtClean="0">
                          <a:solidFill>
                            <a:srgbClr val="3C3C3C"/>
                          </a:solidFill>
                          <a:latin typeface="+mj-lt"/>
                        </a:rPr>
                        <a:t>Melhor qualidade na</a:t>
                      </a:r>
                      <a:r>
                        <a:rPr lang="pt-BR" sz="1000" b="1" baseline="0" dirty="0" smtClean="0">
                          <a:solidFill>
                            <a:srgbClr val="3C3C3C"/>
                          </a:solidFill>
                          <a:latin typeface="+mj-lt"/>
                        </a:rPr>
                        <a:t> atenção primária</a:t>
                      </a:r>
                      <a:endParaRPr lang="pt-BR" sz="1000" b="1" dirty="0">
                        <a:solidFill>
                          <a:srgbClr val="3C3C3C"/>
                        </a:solidFill>
                        <a:latin typeface="+mj-lt"/>
                      </a:endParaRPr>
                    </a:p>
                  </a:txBody>
                  <a:tcPr>
                    <a:solidFill>
                      <a:schemeClr val="bg1">
                        <a:lumMod val="75000"/>
                      </a:schemeClr>
                    </a:solidFill>
                  </a:tcPr>
                </a:tc>
                <a:tc>
                  <a:txBody>
                    <a:bodyPr/>
                    <a:lstStyle/>
                    <a:p>
                      <a:pPr marL="176213" indent="-176213">
                        <a:buFont typeface="Wingdings" panose="05000000000000000000" pitchFamily="2" charset="2"/>
                        <a:buChar char="§"/>
                      </a:pPr>
                      <a:r>
                        <a:rPr lang="pt-BR" sz="1000" dirty="0" smtClean="0">
                          <a:solidFill>
                            <a:srgbClr val="3C3C3C"/>
                          </a:solidFill>
                          <a:latin typeface="+mj-lt"/>
                        </a:rPr>
                        <a:t>Problemas</a:t>
                      </a:r>
                      <a:r>
                        <a:rPr lang="pt-BR" sz="1000" baseline="0" dirty="0" smtClean="0">
                          <a:solidFill>
                            <a:srgbClr val="3C3C3C"/>
                          </a:solidFill>
                          <a:latin typeface="+mj-lt"/>
                        </a:rPr>
                        <a:t> de acesso ao serviço</a:t>
                      </a:r>
                      <a:endParaRPr lang="pt-BR" sz="1000" dirty="0" smtClean="0">
                        <a:solidFill>
                          <a:srgbClr val="3C3C3C"/>
                        </a:solidFill>
                        <a:latin typeface="+mj-lt"/>
                      </a:endParaRPr>
                    </a:p>
                    <a:p>
                      <a:pPr marL="176213" indent="-176213">
                        <a:buFont typeface="Wingdings" panose="05000000000000000000" pitchFamily="2" charset="2"/>
                        <a:buChar char="§"/>
                      </a:pPr>
                      <a:r>
                        <a:rPr lang="pt-BR" sz="1000" baseline="0" dirty="0" smtClean="0">
                          <a:solidFill>
                            <a:srgbClr val="3C3C3C"/>
                          </a:solidFill>
                          <a:latin typeface="+mj-lt"/>
                        </a:rPr>
                        <a:t>Má qualidade dos atendimentos aos pacientes</a:t>
                      </a:r>
                    </a:p>
                    <a:p>
                      <a:pPr marL="176213" indent="-176213">
                        <a:buFont typeface="Wingdings" panose="05000000000000000000" pitchFamily="2" charset="2"/>
                        <a:buChar char="§"/>
                      </a:pPr>
                      <a:r>
                        <a:rPr lang="pt-BR" sz="1000" baseline="0" dirty="0" smtClean="0">
                          <a:solidFill>
                            <a:srgbClr val="3C3C3C"/>
                          </a:solidFill>
                          <a:latin typeface="+mj-lt"/>
                        </a:rPr>
                        <a:t>Aumento de doenças agudas e crônicas</a:t>
                      </a:r>
                    </a:p>
                    <a:p>
                      <a:pPr marL="176213" indent="-176213">
                        <a:buFont typeface="Wingdings" panose="05000000000000000000" pitchFamily="2" charset="2"/>
                        <a:buChar char="§"/>
                      </a:pPr>
                      <a:r>
                        <a:rPr lang="pt-BR" sz="1000" baseline="0" dirty="0" smtClean="0">
                          <a:solidFill>
                            <a:srgbClr val="3C3C3C"/>
                          </a:solidFill>
                          <a:latin typeface="+mj-lt"/>
                        </a:rPr>
                        <a:t>Aumento dos casos </a:t>
                      </a:r>
                      <a:r>
                        <a:rPr lang="pt-BR" sz="1000" baseline="0" dirty="0" err="1" smtClean="0">
                          <a:solidFill>
                            <a:srgbClr val="3C3C3C"/>
                          </a:solidFill>
                          <a:latin typeface="+mj-lt"/>
                        </a:rPr>
                        <a:t>judicializados</a:t>
                      </a:r>
                      <a:endParaRPr lang="pt-BR" sz="1000" baseline="0" dirty="0" smtClean="0">
                        <a:solidFill>
                          <a:srgbClr val="3C3C3C"/>
                        </a:solidFill>
                        <a:latin typeface="+mj-lt"/>
                      </a:endParaRPr>
                    </a:p>
                  </a:txBody>
                  <a:tcPr>
                    <a:solidFill>
                      <a:schemeClr val="bg1">
                        <a:lumMod val="75000"/>
                      </a:schemeClr>
                    </a:solidFill>
                  </a:tcPr>
                </a:tc>
                <a:tc>
                  <a:txBody>
                    <a:bodyPr/>
                    <a:lstStyle/>
                    <a:p>
                      <a:pPr marL="171450" indent="-171450">
                        <a:buFont typeface="Wingdings" panose="05000000000000000000" pitchFamily="2" charset="2"/>
                        <a:buChar char="§"/>
                      </a:pPr>
                      <a:r>
                        <a:rPr lang="pt-BR" sz="1000" dirty="0" smtClean="0">
                          <a:solidFill>
                            <a:srgbClr val="3C3C3C"/>
                          </a:solidFill>
                          <a:latin typeface="+mj-lt"/>
                        </a:rPr>
                        <a:t>Elevação</a:t>
                      </a:r>
                      <a:r>
                        <a:rPr lang="pt-BR" sz="1000" baseline="0" dirty="0" smtClean="0">
                          <a:solidFill>
                            <a:srgbClr val="3C3C3C"/>
                          </a:solidFill>
                          <a:latin typeface="+mj-lt"/>
                        </a:rPr>
                        <a:t> dos custos com os tratamentos </a:t>
                      </a:r>
                      <a:endParaRPr lang="pt-BR" sz="1000" dirty="0">
                        <a:solidFill>
                          <a:srgbClr val="3C3C3C"/>
                        </a:solidFill>
                        <a:latin typeface="+mj-lt"/>
                      </a:endParaRPr>
                    </a:p>
                  </a:txBody>
                  <a:tcPr>
                    <a:solidFill>
                      <a:schemeClr val="bg1">
                        <a:lumMod val="75000"/>
                      </a:schemeClr>
                    </a:solidFill>
                  </a:tcPr>
                </a:tc>
              </a:tr>
              <a:tr h="580534">
                <a:tc>
                  <a:txBody>
                    <a:bodyPr/>
                    <a:lstStyle/>
                    <a:p>
                      <a:r>
                        <a:rPr lang="pt-BR" sz="1000" b="1" dirty="0" smtClean="0">
                          <a:solidFill>
                            <a:srgbClr val="3C3C3C"/>
                          </a:solidFill>
                          <a:latin typeface="+mj-lt"/>
                        </a:rPr>
                        <a:t>Profissionalização</a:t>
                      </a:r>
                      <a:r>
                        <a:rPr lang="pt-BR" sz="1000" b="1" baseline="0" dirty="0" smtClean="0">
                          <a:solidFill>
                            <a:srgbClr val="3C3C3C"/>
                          </a:solidFill>
                          <a:latin typeface="+mj-lt"/>
                        </a:rPr>
                        <a:t> da gestão</a:t>
                      </a:r>
                      <a:endParaRPr lang="pt-BR" sz="1000" b="1" dirty="0">
                        <a:solidFill>
                          <a:srgbClr val="3C3C3C"/>
                        </a:solidFill>
                        <a:latin typeface="+mj-lt"/>
                      </a:endParaRPr>
                    </a:p>
                  </a:txBody>
                  <a:tcPr>
                    <a:solidFill>
                      <a:schemeClr val="bg1">
                        <a:lumMod val="85000"/>
                      </a:schemeClr>
                    </a:solidFill>
                  </a:tcPr>
                </a:tc>
                <a:tc>
                  <a:txBody>
                    <a:bodyPr/>
                    <a:lstStyle/>
                    <a:p>
                      <a:pPr marL="176213" indent="-176213">
                        <a:buFont typeface="Wingdings" panose="05000000000000000000" pitchFamily="2" charset="2"/>
                        <a:buChar char="§"/>
                      </a:pPr>
                      <a:r>
                        <a:rPr lang="pt-BR" sz="1000" baseline="0" dirty="0" smtClean="0">
                          <a:solidFill>
                            <a:srgbClr val="3C3C3C"/>
                          </a:solidFill>
                          <a:latin typeface="+mj-lt"/>
                        </a:rPr>
                        <a:t>Falta de profissionalização da gestão do sistema privado</a:t>
                      </a:r>
                    </a:p>
                  </a:txBody>
                  <a:tcPr>
                    <a:solidFill>
                      <a:schemeClr val="bg1">
                        <a:lumMod val="85000"/>
                      </a:schemeClr>
                    </a:solidFill>
                  </a:tcPr>
                </a:tc>
                <a:tc>
                  <a:txBody>
                    <a:bodyPr/>
                    <a:lstStyle/>
                    <a:p>
                      <a:pPr marL="171450" indent="-171450">
                        <a:buFont typeface="Wingdings" panose="05000000000000000000" pitchFamily="2" charset="2"/>
                        <a:buChar char="§"/>
                      </a:pPr>
                      <a:r>
                        <a:rPr lang="pt-BR" sz="1000" dirty="0" smtClean="0">
                          <a:solidFill>
                            <a:srgbClr val="3C3C3C"/>
                          </a:solidFill>
                          <a:latin typeface="+mj-lt"/>
                        </a:rPr>
                        <a:t>Menor eficiência</a:t>
                      </a:r>
                      <a:r>
                        <a:rPr lang="pt-BR" sz="1000" baseline="0" dirty="0" smtClean="0">
                          <a:solidFill>
                            <a:srgbClr val="3C3C3C"/>
                          </a:solidFill>
                          <a:latin typeface="+mj-lt"/>
                        </a:rPr>
                        <a:t> na gestão e utilização dos recursos</a:t>
                      </a:r>
                      <a:endParaRPr lang="pt-BR" sz="1000" dirty="0">
                        <a:solidFill>
                          <a:srgbClr val="3C3C3C"/>
                        </a:solidFill>
                        <a:latin typeface="+mj-lt"/>
                      </a:endParaRPr>
                    </a:p>
                  </a:txBody>
                  <a:tcPr>
                    <a:solidFill>
                      <a:schemeClr val="bg1">
                        <a:lumMod val="85000"/>
                      </a:schemeClr>
                    </a:solidFill>
                  </a:tcPr>
                </a:tc>
              </a:tr>
              <a:tr h="913673">
                <a:tc>
                  <a:txBody>
                    <a:bodyPr/>
                    <a:lstStyle/>
                    <a:p>
                      <a:r>
                        <a:rPr lang="pt-BR" sz="1000" b="1" dirty="0" smtClean="0">
                          <a:solidFill>
                            <a:srgbClr val="3C3C3C"/>
                          </a:solidFill>
                          <a:latin typeface="+mj-lt"/>
                        </a:rPr>
                        <a:t>Novas</a:t>
                      </a:r>
                      <a:r>
                        <a:rPr lang="pt-BR" sz="1000" b="1" baseline="0" dirty="0" smtClean="0">
                          <a:solidFill>
                            <a:srgbClr val="3C3C3C"/>
                          </a:solidFill>
                          <a:latin typeface="+mj-lt"/>
                        </a:rPr>
                        <a:t> tecnologias</a:t>
                      </a:r>
                      <a:endParaRPr lang="pt-BR" sz="1000" b="1" dirty="0">
                        <a:solidFill>
                          <a:srgbClr val="3C3C3C"/>
                        </a:solidFill>
                        <a:latin typeface="+mj-lt"/>
                      </a:endParaRPr>
                    </a:p>
                  </a:txBody>
                  <a:tcPr>
                    <a:solidFill>
                      <a:schemeClr val="bg1">
                        <a:lumMod val="65000"/>
                      </a:schemeClr>
                    </a:solidFill>
                  </a:tcPr>
                </a:tc>
                <a:tc>
                  <a:txBody>
                    <a:bodyPr/>
                    <a:lstStyle/>
                    <a:p>
                      <a:pPr marL="176213" indent="-176213">
                        <a:buFont typeface="Wingdings" panose="05000000000000000000" pitchFamily="2" charset="2"/>
                        <a:buChar char="§"/>
                      </a:pPr>
                      <a:r>
                        <a:rPr lang="pt-BR" sz="1000" baseline="0" dirty="0" smtClean="0">
                          <a:solidFill>
                            <a:srgbClr val="3C3C3C"/>
                          </a:solidFill>
                          <a:latin typeface="+mj-lt"/>
                        </a:rPr>
                        <a:t>Maior acesso a medicamentos e equipamentos médicos</a:t>
                      </a:r>
                    </a:p>
                    <a:p>
                      <a:pPr marL="176213" indent="-176213">
                        <a:buFont typeface="Wingdings" panose="05000000000000000000" pitchFamily="2" charset="2"/>
                        <a:buChar char="§"/>
                      </a:pPr>
                      <a:r>
                        <a:rPr lang="pt-BR" sz="1000" baseline="0" dirty="0" smtClean="0">
                          <a:solidFill>
                            <a:srgbClr val="3C3C3C"/>
                          </a:solidFill>
                          <a:latin typeface="+mj-lt"/>
                        </a:rPr>
                        <a:t>Melhor </a:t>
                      </a:r>
                      <a:r>
                        <a:rPr lang="pt-BR" sz="1000" i="1" baseline="0" dirty="0" smtClean="0">
                          <a:solidFill>
                            <a:srgbClr val="3C3C3C"/>
                          </a:solidFill>
                          <a:latin typeface="+mj-lt"/>
                        </a:rPr>
                        <a:t>performance</a:t>
                      </a:r>
                      <a:r>
                        <a:rPr lang="pt-BR" sz="1000" baseline="0" dirty="0" smtClean="0">
                          <a:solidFill>
                            <a:srgbClr val="3C3C3C"/>
                          </a:solidFill>
                          <a:latin typeface="+mj-lt"/>
                        </a:rPr>
                        <a:t> dos produtos importados</a:t>
                      </a:r>
                    </a:p>
                    <a:p>
                      <a:pPr marL="176213" indent="-176213">
                        <a:buFont typeface="Wingdings" panose="05000000000000000000" pitchFamily="2" charset="2"/>
                        <a:buChar char="§"/>
                      </a:pPr>
                      <a:r>
                        <a:rPr lang="pt-BR" sz="1000" baseline="0" dirty="0" smtClean="0">
                          <a:solidFill>
                            <a:srgbClr val="3C3C3C"/>
                          </a:solidFill>
                          <a:latin typeface="+mj-lt"/>
                        </a:rPr>
                        <a:t>Falta de incentivo a incorporação de novas tecnologias</a:t>
                      </a:r>
                    </a:p>
                    <a:p>
                      <a:pPr marL="176213" indent="-176213">
                        <a:buFont typeface="Wingdings" panose="05000000000000000000" pitchFamily="2" charset="2"/>
                        <a:buChar char="§"/>
                      </a:pPr>
                      <a:r>
                        <a:rPr lang="pt-BR" sz="1000" baseline="0" dirty="0" smtClean="0">
                          <a:solidFill>
                            <a:srgbClr val="3C3C3C"/>
                          </a:solidFill>
                          <a:latin typeface="+mj-lt"/>
                        </a:rPr>
                        <a:t>Barreiras regulatórias na importação </a:t>
                      </a:r>
                    </a:p>
                  </a:txBody>
                  <a:tcPr>
                    <a:solidFill>
                      <a:schemeClr val="bg1">
                        <a:lumMod val="65000"/>
                      </a:schemeClr>
                    </a:solidFill>
                  </a:tcPr>
                </a:tc>
                <a:tc>
                  <a:txBody>
                    <a:bodyPr/>
                    <a:lstStyle/>
                    <a:p>
                      <a:pPr marL="171450" indent="-171450">
                        <a:buFont typeface="Wingdings" panose="05000000000000000000" pitchFamily="2" charset="2"/>
                        <a:buChar char="§"/>
                      </a:pPr>
                      <a:r>
                        <a:rPr lang="pt-BR" sz="1000" kern="1200" dirty="0" smtClean="0">
                          <a:solidFill>
                            <a:srgbClr val="3C3C3C"/>
                          </a:solidFill>
                          <a:latin typeface="+mn-lt"/>
                          <a:ea typeface="+mn-ea"/>
                          <a:cs typeface="+mn-cs"/>
                        </a:rPr>
                        <a:t>Aumento dos custos</a:t>
                      </a:r>
                      <a:r>
                        <a:rPr lang="pt-BR" sz="1000" kern="1200" baseline="0" dirty="0" smtClean="0">
                          <a:solidFill>
                            <a:srgbClr val="3C3C3C"/>
                          </a:solidFill>
                          <a:latin typeface="+mn-lt"/>
                          <a:ea typeface="+mn-ea"/>
                          <a:cs typeface="+mn-cs"/>
                        </a:rPr>
                        <a:t> hospitalares com insumos para internação e diagnósticos</a:t>
                      </a:r>
                      <a:endParaRPr lang="pt-BR" sz="1000" dirty="0">
                        <a:solidFill>
                          <a:srgbClr val="3C3C3C"/>
                        </a:solidFill>
                        <a:latin typeface="+mj-lt"/>
                      </a:endParaRPr>
                    </a:p>
                  </a:txBody>
                  <a:tcPr>
                    <a:solidFill>
                      <a:schemeClr val="bg1">
                        <a:lumMod val="65000"/>
                      </a:schemeClr>
                    </a:solidFill>
                  </a:tcPr>
                </a:tc>
              </a:tr>
            </a:tbl>
          </a:graphicData>
        </a:graphic>
      </p:graphicFrame>
      <p:sp>
        <p:nvSpPr>
          <p:cNvPr id="5" name="Espaço Reservado para Número de Slide 1"/>
          <p:cNvSpPr txBox="1">
            <a:spLocks/>
          </p:cNvSpPr>
          <p:nvPr/>
        </p:nvSpPr>
        <p:spPr>
          <a:xfrm>
            <a:off x="144463" y="6294658"/>
            <a:ext cx="669458" cy="365125"/>
          </a:xfrm>
          <a:prstGeom prst="rect">
            <a:avLst/>
          </a:prstGeom>
        </p:spPr>
        <p:txBody>
          <a:bodyPr/>
          <a:lstStyle/>
          <a:p>
            <a:pPr marR="0" lvl="0" indent="0" algn="r" fontAlgn="auto">
              <a:lnSpc>
                <a:spcPct val="100000"/>
              </a:lnSpc>
              <a:spcBef>
                <a:spcPts val="0"/>
              </a:spcBef>
              <a:spcAft>
                <a:spcPts val="0"/>
              </a:spcAft>
              <a:buClrTx/>
              <a:buSzTx/>
              <a:buFontTx/>
              <a:buNone/>
              <a:tabLst/>
              <a:defRPr/>
            </a:pPr>
            <a:fld id="{9E9F0763-8007-0A41-87B9-FD45AE2F064A}" type="slidenum">
              <a:rPr lang="en-US" sz="1200" b="1" smtClean="0">
                <a:solidFill>
                  <a:srgbClr val="0082BE"/>
                </a:solidFill>
                <a:latin typeface="Verdana"/>
                <a:cs typeface="Verdana"/>
              </a:rPr>
              <a:pPr marR="0" lvl="0" indent="0" algn="r" fontAlgn="auto">
                <a:lnSpc>
                  <a:spcPct val="100000"/>
                </a:lnSpc>
                <a:spcBef>
                  <a:spcPts val="0"/>
                </a:spcBef>
                <a:spcAft>
                  <a:spcPts val="0"/>
                </a:spcAft>
                <a:buClrTx/>
                <a:buSzTx/>
                <a:buFontTx/>
                <a:buNone/>
                <a:tabLst/>
                <a:defRPr/>
              </a:pPr>
              <a:t>3</a:t>
            </a:fld>
            <a:endParaRPr lang="en-US" sz="1200" b="1" dirty="0">
              <a:solidFill>
                <a:srgbClr val="0082BE"/>
              </a:solidFill>
              <a:latin typeface="Verdana"/>
              <a:cs typeface="Verdana"/>
            </a:endParaRPr>
          </a:p>
        </p:txBody>
      </p:sp>
    </p:spTree>
    <p:extLst>
      <p:ext uri="{BB962C8B-B14F-4D97-AF65-F5344CB8AC3E}">
        <p14:creationId xmlns:p14="http://schemas.microsoft.com/office/powerpoint/2010/main" val="3966865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3"/>
          </p:nvPr>
        </p:nvSpPr>
        <p:spPr>
          <a:xfrm>
            <a:off x="312440" y="257595"/>
            <a:ext cx="8752901" cy="830263"/>
          </a:xfrm>
        </p:spPr>
        <p:txBody>
          <a:bodyPr>
            <a:normAutofit/>
          </a:bodyPr>
          <a:lstStyle/>
          <a:p>
            <a:r>
              <a:rPr lang="pt-BR" sz="2000" b="1" dirty="0" smtClean="0">
                <a:solidFill>
                  <a:srgbClr val="0082BE"/>
                </a:solidFill>
              </a:rPr>
              <a:t>M&amp;A no setor brasileiro da saúde</a:t>
            </a:r>
            <a:endParaRPr lang="pt-BR" sz="2000" dirty="0"/>
          </a:p>
        </p:txBody>
      </p:sp>
      <p:sp>
        <p:nvSpPr>
          <p:cNvPr id="4" name="CaixaDeTexto 3"/>
          <p:cNvSpPr txBox="1"/>
          <p:nvPr/>
        </p:nvSpPr>
        <p:spPr>
          <a:xfrm>
            <a:off x="807742" y="5652046"/>
            <a:ext cx="4339650" cy="230832"/>
          </a:xfrm>
          <a:prstGeom prst="rect">
            <a:avLst/>
          </a:prstGeom>
          <a:noFill/>
        </p:spPr>
        <p:txBody>
          <a:bodyPr wrap="none" rtlCol="0">
            <a:spAutoFit/>
          </a:bodyPr>
          <a:lstStyle/>
          <a:p>
            <a:r>
              <a:rPr lang="pt-BR" sz="900" dirty="0" smtClean="0">
                <a:solidFill>
                  <a:srgbClr val="3C3C3C"/>
                </a:solidFill>
                <a:latin typeface="+mj-lt"/>
              </a:rPr>
              <a:t>Fonte: Relatório Mensal Brasil - </a:t>
            </a:r>
            <a:r>
              <a:rPr lang="pt-BR" sz="900" dirty="0" err="1" smtClean="0">
                <a:solidFill>
                  <a:srgbClr val="3C3C3C"/>
                </a:solidFill>
                <a:latin typeface="+mj-lt"/>
              </a:rPr>
              <a:t>Transaction</a:t>
            </a:r>
            <a:r>
              <a:rPr lang="pt-BR" sz="900" dirty="0" smtClean="0">
                <a:solidFill>
                  <a:srgbClr val="3C3C3C"/>
                </a:solidFill>
                <a:latin typeface="+mj-lt"/>
              </a:rPr>
              <a:t> Trade Record </a:t>
            </a:r>
            <a:r>
              <a:rPr lang="pt-BR" sz="900" dirty="0" err="1" smtClean="0">
                <a:solidFill>
                  <a:srgbClr val="3C3C3C"/>
                </a:solidFill>
                <a:latin typeface="+mj-lt"/>
              </a:rPr>
              <a:t>Latin</a:t>
            </a:r>
            <a:r>
              <a:rPr lang="pt-BR" sz="900" dirty="0" smtClean="0">
                <a:solidFill>
                  <a:srgbClr val="3C3C3C"/>
                </a:solidFill>
                <a:latin typeface="+mj-lt"/>
              </a:rPr>
              <a:t> </a:t>
            </a:r>
            <a:r>
              <a:rPr lang="pt-BR" sz="900" dirty="0" err="1" smtClean="0">
                <a:solidFill>
                  <a:srgbClr val="3C3C3C"/>
                </a:solidFill>
                <a:latin typeface="+mj-lt"/>
              </a:rPr>
              <a:t>America</a:t>
            </a:r>
            <a:endParaRPr lang="pt-BR" sz="900" dirty="0">
              <a:solidFill>
                <a:srgbClr val="3C3C3C"/>
              </a:solidFill>
              <a:latin typeface="+mj-lt"/>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710" y="2693319"/>
            <a:ext cx="2851355" cy="181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spaço Reservado para Texto 1"/>
          <p:cNvSpPr>
            <a:spLocks noGrp="1"/>
          </p:cNvSpPr>
          <p:nvPr>
            <p:ph type="body" sz="quarter" idx="14"/>
          </p:nvPr>
        </p:nvSpPr>
        <p:spPr>
          <a:xfrm>
            <a:off x="255640" y="971852"/>
            <a:ext cx="8908026" cy="483322"/>
          </a:xfrm>
        </p:spPr>
        <p:txBody>
          <a:bodyPr>
            <a:noAutofit/>
          </a:bodyPr>
          <a:lstStyle/>
          <a:p>
            <a:pPr marL="285750" indent="-285750" algn="just">
              <a:buClr>
                <a:srgbClr val="002060"/>
              </a:buClr>
              <a:buFont typeface="Wingdings" panose="05000000000000000000" pitchFamily="2" charset="2"/>
              <a:buChar char="§"/>
              <a:defRPr/>
            </a:pPr>
            <a:r>
              <a:rPr lang="pt-BR" dirty="0" smtClean="0"/>
              <a:t>O setor de saúde ficou entre os mais ativos por número de transações e atratividade de investidores estrangeiros em janeiro e maio de 2015</a:t>
            </a:r>
            <a:endParaRPr lang="pt-BR" dirty="0"/>
          </a:p>
        </p:txBody>
      </p:sp>
      <p:sp>
        <p:nvSpPr>
          <p:cNvPr id="12" name="Espaço Reservado para Texto 1"/>
          <p:cNvSpPr txBox="1">
            <a:spLocks/>
          </p:cNvSpPr>
          <p:nvPr/>
        </p:nvSpPr>
        <p:spPr>
          <a:xfrm>
            <a:off x="5941131" y="2388872"/>
            <a:ext cx="2227778" cy="241661"/>
          </a:xfrm>
          <a:prstGeom prst="rect">
            <a:avLst/>
          </a:prstGeom>
        </p:spPr>
        <p:txBody>
          <a:bodyPr vert="horz" lIns="91440" tIns="45720" rIns="91440" bIns="45720" rtlCol="0">
            <a:noAutofit/>
          </a:bodyPr>
          <a:lstStyle>
            <a:defPPr>
              <a:defRPr lang="en-US"/>
            </a:defPPr>
            <a:lvl1pPr indent="0" algn="ctr">
              <a:lnSpc>
                <a:spcPct val="150000"/>
              </a:lnSpc>
              <a:spcBef>
                <a:spcPts val="0"/>
              </a:spcBef>
              <a:buClr>
                <a:srgbClr val="002060"/>
              </a:buClr>
              <a:buFont typeface="+mj-lt"/>
              <a:buNone/>
              <a:defRPr sz="1000" b="1" i="0">
                <a:solidFill>
                  <a:srgbClr val="0082BE"/>
                </a:solidFill>
                <a:latin typeface="Verdana"/>
                <a:cs typeface="Verdana"/>
              </a:defRPr>
            </a:lvl1pPr>
            <a:lvl2pPr marL="742950" indent="-285750">
              <a:spcBef>
                <a:spcPct val="20000"/>
              </a:spcBef>
              <a:buClr>
                <a:srgbClr val="00B4FF"/>
              </a:buClr>
              <a:buFont typeface="Arial"/>
              <a:buChar char="–"/>
              <a:defRPr>
                <a:solidFill>
                  <a:srgbClr val="2D2D2D"/>
                </a:solidFill>
                <a:latin typeface="Verdana"/>
                <a:cs typeface="Verdana"/>
              </a:defRPr>
            </a:lvl2pPr>
            <a:lvl3pPr marL="1143000" indent="-228600">
              <a:spcBef>
                <a:spcPct val="20000"/>
              </a:spcBef>
              <a:buClr>
                <a:srgbClr val="00B4FF"/>
              </a:buClr>
              <a:buFont typeface="Arial"/>
              <a:buChar char="•"/>
              <a:defRPr>
                <a:solidFill>
                  <a:srgbClr val="2D2D2D"/>
                </a:solidFill>
                <a:latin typeface="Verdana"/>
                <a:cs typeface="Verdana"/>
              </a:defRPr>
            </a:lvl3pPr>
            <a:lvl4pPr marL="1600200" indent="-228600">
              <a:spcBef>
                <a:spcPct val="20000"/>
              </a:spcBef>
              <a:buClr>
                <a:srgbClr val="00B4FF"/>
              </a:buClr>
              <a:buFont typeface="Arial"/>
              <a:buChar char="–"/>
              <a:defRPr>
                <a:solidFill>
                  <a:srgbClr val="2D2D2D"/>
                </a:solidFill>
                <a:latin typeface="Verdana"/>
                <a:cs typeface="Verdana"/>
              </a:defRPr>
            </a:lvl4pPr>
            <a:lvl5pPr marL="2057400" indent="-228600">
              <a:spcBef>
                <a:spcPct val="20000"/>
              </a:spcBef>
              <a:buClr>
                <a:srgbClr val="00B4FF"/>
              </a:buClr>
              <a:buFont typeface="Arial"/>
              <a:buChar char="»"/>
              <a:defRPr>
                <a:solidFill>
                  <a:srgbClr val="2D2D2D"/>
                </a:solidFill>
                <a:latin typeface="Verdana"/>
                <a:cs typeface="Verdan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pt-BR" dirty="0"/>
              <a:t>Maio/2015</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31" y="2760687"/>
            <a:ext cx="1610798" cy="151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629" y="2693319"/>
            <a:ext cx="2571906" cy="174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Espaço Reservado para Texto 1"/>
          <p:cNvSpPr txBox="1">
            <a:spLocks/>
          </p:cNvSpPr>
          <p:nvPr/>
        </p:nvSpPr>
        <p:spPr>
          <a:xfrm>
            <a:off x="1520313" y="2530113"/>
            <a:ext cx="2267869" cy="241661"/>
          </a:xfrm>
          <a:prstGeom prst="rect">
            <a:avLst/>
          </a:prstGeom>
        </p:spPr>
        <p:txBody>
          <a:bodyPr vert="horz" lIns="91440" tIns="45720" rIns="91440" bIns="45720" rtlCol="0">
            <a:noAutofit/>
          </a:bodyPr>
          <a:lstStyle>
            <a:lvl1pPr marL="126000" indent="-342900" algn="l" defTabSz="457200" rtl="0" eaLnBrk="1" latinLnBrk="0" hangingPunct="1">
              <a:lnSpc>
                <a:spcPct val="150000"/>
              </a:lnSpc>
              <a:spcBef>
                <a:spcPts val="0"/>
              </a:spcBef>
              <a:buClr>
                <a:schemeClr val="bg1"/>
              </a:buClr>
              <a:buFont typeface="+mj-lt"/>
              <a:buAutoNum type="arabicPeriod"/>
              <a:defRPr sz="1400" b="0" i="0" kern="1200">
                <a:solidFill>
                  <a:srgbClr val="3C3C3C"/>
                </a:solidFill>
                <a:latin typeface="Verdana"/>
                <a:ea typeface="+mn-ea"/>
                <a:cs typeface="Verdana"/>
              </a:defRPr>
            </a:lvl1pPr>
            <a:lvl2pPr marL="742950" indent="-28575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2pPr>
            <a:lvl3pPr marL="1143000" indent="-22860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3pPr>
            <a:lvl4pPr marL="1600200" indent="-22860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4pPr>
            <a:lvl5pPr marL="2057400" indent="-228600" algn="l" defTabSz="457200" rtl="0" eaLnBrk="1" latinLnBrk="0" hangingPunct="1">
              <a:spcBef>
                <a:spcPct val="20000"/>
              </a:spcBef>
              <a:buClr>
                <a:srgbClr val="00B4FF"/>
              </a:buClr>
              <a:buFont typeface="Arial"/>
              <a:buChar char="»"/>
              <a:defRPr sz="1800" kern="1200">
                <a:solidFill>
                  <a:srgbClr val="2D2D2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2060"/>
              </a:buClr>
              <a:buNone/>
              <a:defRPr/>
            </a:pPr>
            <a:r>
              <a:rPr lang="pt-BR" sz="1000" b="1" dirty="0">
                <a:solidFill>
                  <a:srgbClr val="0082BE"/>
                </a:solidFill>
              </a:rPr>
              <a:t>Janeiro/2015</a:t>
            </a:r>
          </a:p>
        </p:txBody>
      </p:sp>
      <p:sp>
        <p:nvSpPr>
          <p:cNvPr id="13" name="Espaço Reservado para Número de Slide 1"/>
          <p:cNvSpPr txBox="1">
            <a:spLocks/>
          </p:cNvSpPr>
          <p:nvPr/>
        </p:nvSpPr>
        <p:spPr>
          <a:xfrm>
            <a:off x="144463" y="6294658"/>
            <a:ext cx="669458" cy="365125"/>
          </a:xfrm>
          <a:prstGeom prst="rect">
            <a:avLst/>
          </a:prstGeom>
        </p:spPr>
        <p:txBody>
          <a:bodyPr/>
          <a:lstStyle/>
          <a:p>
            <a:pPr marR="0" lvl="0" indent="0" algn="r" fontAlgn="auto">
              <a:lnSpc>
                <a:spcPct val="100000"/>
              </a:lnSpc>
              <a:spcBef>
                <a:spcPts val="0"/>
              </a:spcBef>
              <a:spcAft>
                <a:spcPts val="0"/>
              </a:spcAft>
              <a:buClrTx/>
              <a:buSzTx/>
              <a:buFontTx/>
              <a:buNone/>
              <a:tabLst/>
              <a:defRPr/>
            </a:pPr>
            <a:fld id="{9E9F0763-8007-0A41-87B9-FD45AE2F064A}" type="slidenum">
              <a:rPr lang="en-US" sz="1200" b="1" smtClean="0">
                <a:solidFill>
                  <a:srgbClr val="0082BE"/>
                </a:solidFill>
                <a:latin typeface="Verdana"/>
                <a:cs typeface="Verdana"/>
              </a:rPr>
              <a:pPr marR="0" lvl="0" indent="0" algn="r" fontAlgn="auto">
                <a:lnSpc>
                  <a:spcPct val="100000"/>
                </a:lnSpc>
                <a:spcBef>
                  <a:spcPts val="0"/>
                </a:spcBef>
                <a:spcAft>
                  <a:spcPts val="0"/>
                </a:spcAft>
                <a:buClrTx/>
                <a:buSzTx/>
                <a:buFontTx/>
                <a:buNone/>
                <a:tabLst/>
                <a:defRPr/>
              </a:pPr>
              <a:t>4</a:t>
            </a:fld>
            <a:endParaRPr lang="en-US" sz="1200" b="1" dirty="0">
              <a:solidFill>
                <a:srgbClr val="0082BE"/>
              </a:solidFill>
              <a:latin typeface="Verdana"/>
              <a:cs typeface="Verdana"/>
            </a:endParaRPr>
          </a:p>
        </p:txBody>
      </p:sp>
    </p:spTree>
    <p:extLst>
      <p:ext uri="{BB962C8B-B14F-4D97-AF65-F5344CB8AC3E}">
        <p14:creationId xmlns:p14="http://schemas.microsoft.com/office/powerpoint/2010/main" val="192673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4"/>
          </p:nvPr>
        </p:nvSpPr>
        <p:spPr>
          <a:xfrm>
            <a:off x="255639" y="971852"/>
            <a:ext cx="9248947" cy="5104964"/>
          </a:xfrm>
        </p:spPr>
        <p:txBody>
          <a:bodyPr/>
          <a:lstStyle/>
          <a:p>
            <a:pPr marL="285750" indent="-285750" algn="just">
              <a:buClr>
                <a:srgbClr val="002060"/>
              </a:buClr>
              <a:buFont typeface="Wingdings" panose="05000000000000000000" pitchFamily="2" charset="2"/>
              <a:buChar char="§"/>
              <a:defRPr/>
            </a:pPr>
            <a:r>
              <a:rPr lang="pt-BR" dirty="0" smtClean="0"/>
              <a:t>A </a:t>
            </a:r>
            <a:r>
              <a:rPr lang="pt-BR" dirty="0"/>
              <a:t>saúde no Brasil </a:t>
            </a:r>
            <a:r>
              <a:rPr lang="pt-BR" dirty="0" smtClean="0"/>
              <a:t>está disciplinada nos </a:t>
            </a:r>
            <a:r>
              <a:rPr lang="pt-BR" dirty="0"/>
              <a:t>artigos 196 a </a:t>
            </a:r>
            <a:r>
              <a:rPr lang="pt-BR" dirty="0" smtClean="0"/>
              <a:t>200 da Constituição Federal/1988 (“</a:t>
            </a:r>
            <a:r>
              <a:rPr lang="pt-BR" u="sng" dirty="0" smtClean="0"/>
              <a:t>CF/88</a:t>
            </a:r>
            <a:r>
              <a:rPr lang="pt-BR" dirty="0" smtClean="0"/>
              <a:t>”).</a:t>
            </a:r>
            <a:endParaRPr lang="pt-BR" dirty="0"/>
          </a:p>
          <a:p>
            <a:pPr marL="285750" indent="-285750" algn="just">
              <a:buClr>
                <a:srgbClr val="002060"/>
              </a:buClr>
              <a:buFont typeface="Wingdings" panose="05000000000000000000" pitchFamily="2" charset="2"/>
              <a:buChar char="§"/>
              <a:defRPr/>
            </a:pPr>
            <a:r>
              <a:rPr lang="pt-BR" dirty="0"/>
              <a:t>O Poder Público </a:t>
            </a:r>
            <a:r>
              <a:rPr lang="pt-BR" dirty="0" smtClean="0"/>
              <a:t>atuava </a:t>
            </a:r>
            <a:r>
              <a:rPr lang="pt-BR" dirty="0"/>
              <a:t>como principal provedor da garantia à saúde aos cidadãos, </a:t>
            </a:r>
            <a:r>
              <a:rPr lang="pt-BR" dirty="0" smtClean="0"/>
              <a:t>limitando-se aos serviços públicos essenciais </a:t>
            </a:r>
            <a:r>
              <a:rPr lang="pt-BR" dirty="0"/>
              <a:t>de assistência </a:t>
            </a:r>
            <a:r>
              <a:rPr lang="pt-BR" dirty="0" err="1" smtClean="0"/>
              <a:t>médica-hospitalar</a:t>
            </a:r>
            <a:r>
              <a:rPr lang="pt-BR" dirty="0" smtClean="0"/>
              <a:t>.</a:t>
            </a:r>
            <a:endParaRPr lang="pt-BR" dirty="0"/>
          </a:p>
          <a:p>
            <a:pPr marL="285750" indent="-285750" algn="just">
              <a:buClr>
                <a:srgbClr val="002060"/>
              </a:buClr>
              <a:buFont typeface="Wingdings" panose="05000000000000000000" pitchFamily="2" charset="2"/>
              <a:buChar char="§"/>
              <a:defRPr/>
            </a:pPr>
            <a:r>
              <a:rPr lang="pt-BR" dirty="0"/>
              <a:t>De forma complementar ao SUS, a iniciativa privada passou a exercer um papel fundamental na saúde em sentido amplo, assumindo o caráter de atividade </a:t>
            </a:r>
            <a:r>
              <a:rPr lang="pt-BR" dirty="0" smtClean="0"/>
              <a:t>econômica. </a:t>
            </a:r>
            <a:endParaRPr lang="pt-BR" dirty="0"/>
          </a:p>
          <a:p>
            <a:pPr marL="285750" indent="-285750" algn="just">
              <a:buClr>
                <a:srgbClr val="002060"/>
              </a:buClr>
              <a:buFont typeface="Wingdings" panose="05000000000000000000" pitchFamily="2" charset="2"/>
              <a:buChar char="§"/>
              <a:defRPr/>
            </a:pPr>
            <a:r>
              <a:rPr lang="pt-BR" dirty="0"/>
              <a:t>A saúde passou a abranger um conceito extenso de assistência, incluindo outras atividades auxiliares relacionadas à saúde e qualidade de vida, </a:t>
            </a:r>
            <a:r>
              <a:rPr lang="pt-BR" dirty="0" smtClean="0"/>
              <a:t>passando a </a:t>
            </a:r>
            <a:r>
              <a:rPr lang="pt-BR" dirty="0"/>
              <a:t>ser composto por diversos subsetores complexos:</a:t>
            </a:r>
          </a:p>
          <a:p>
            <a:endParaRPr lang="pt-BR" dirty="0"/>
          </a:p>
        </p:txBody>
      </p:sp>
      <p:sp>
        <p:nvSpPr>
          <p:cNvPr id="3" name="Espaço Reservado para Texto 2"/>
          <p:cNvSpPr>
            <a:spLocks noGrp="1"/>
          </p:cNvSpPr>
          <p:nvPr>
            <p:ph type="body" sz="quarter" idx="13"/>
          </p:nvPr>
        </p:nvSpPr>
        <p:spPr>
          <a:xfrm>
            <a:off x="312440" y="257595"/>
            <a:ext cx="8752901" cy="830263"/>
          </a:xfrm>
        </p:spPr>
        <p:txBody>
          <a:bodyPr>
            <a:normAutofit/>
          </a:bodyPr>
          <a:lstStyle/>
          <a:p>
            <a:r>
              <a:rPr lang="pt-BR" sz="2000" b="1" dirty="0" smtClean="0">
                <a:solidFill>
                  <a:srgbClr val="0082BE"/>
                </a:solidFill>
              </a:rPr>
              <a:t>Desenvolvimento </a:t>
            </a:r>
            <a:r>
              <a:rPr lang="pt-BR" sz="2000" b="1" dirty="0">
                <a:solidFill>
                  <a:srgbClr val="0082BE"/>
                </a:solidFill>
              </a:rPr>
              <a:t>do Setor da Saúde no Brasil</a:t>
            </a:r>
          </a:p>
          <a:p>
            <a:endParaRPr lang="pt-BR" sz="2000" dirty="0"/>
          </a:p>
        </p:txBody>
      </p:sp>
      <p:sp>
        <p:nvSpPr>
          <p:cNvPr id="9" name="Elipse 8"/>
          <p:cNvSpPr/>
          <p:nvPr/>
        </p:nvSpPr>
        <p:spPr bwMode="gray">
          <a:xfrm>
            <a:off x="3866535" y="4185530"/>
            <a:ext cx="1943100" cy="936005"/>
          </a:xfrm>
          <a:prstGeom prst="ellipse">
            <a:avLst/>
          </a:prstGeom>
          <a:solidFill>
            <a:schemeClr val="bg1">
              <a:lumMod val="50000"/>
            </a:schemeClr>
          </a:solidFill>
          <a:ln w="12700" algn="ctr">
            <a:solidFill>
              <a:srgbClr val="3C3C3C"/>
            </a:solidFill>
            <a:miter lim="800000"/>
            <a:headEnd/>
            <a:tailEnd/>
          </a:ln>
        </p:spPr>
        <p:txBody>
          <a:bodyPr lIns="64008" tIns="64008" rIns="64008" bIns="64008" anchor="ctr"/>
          <a:lstStyle/>
          <a:p>
            <a:pPr marL="112713" indent="-112713" algn="ctr">
              <a:spcBef>
                <a:spcPts val="0"/>
              </a:spcBef>
              <a:buClr>
                <a:srgbClr val="E60000"/>
              </a:buClr>
              <a:defRPr/>
            </a:pPr>
            <a:r>
              <a:rPr lang="pt-BR" b="1" dirty="0">
                <a:solidFill>
                  <a:schemeClr val="bg1"/>
                </a:solidFill>
                <a:latin typeface="Calibri" pitchFamily="34" charset="0"/>
                <a:cs typeface="+mn-cs"/>
              </a:rPr>
              <a:t>Assistência </a:t>
            </a:r>
          </a:p>
          <a:p>
            <a:pPr marL="112713" indent="-112713" algn="ctr">
              <a:spcBef>
                <a:spcPts val="0"/>
              </a:spcBef>
              <a:buClr>
                <a:srgbClr val="E60000"/>
              </a:buClr>
              <a:defRPr/>
            </a:pPr>
            <a:r>
              <a:rPr lang="pt-BR" b="1" dirty="0">
                <a:solidFill>
                  <a:schemeClr val="bg1"/>
                </a:solidFill>
                <a:latin typeface="Calibri" pitchFamily="34" charset="0"/>
                <a:cs typeface="+mn-cs"/>
              </a:rPr>
              <a:t>Saúde</a:t>
            </a:r>
          </a:p>
        </p:txBody>
      </p:sp>
      <p:sp>
        <p:nvSpPr>
          <p:cNvPr id="10" name="Elipse 9"/>
          <p:cNvSpPr/>
          <p:nvPr/>
        </p:nvSpPr>
        <p:spPr bwMode="gray">
          <a:xfrm>
            <a:off x="5759033" y="3405270"/>
            <a:ext cx="2303463" cy="914449"/>
          </a:xfrm>
          <a:prstGeom prst="ellipse">
            <a:avLst/>
          </a:prstGeom>
          <a:solidFill>
            <a:schemeClr val="bg1">
              <a:lumMod val="75000"/>
            </a:schemeClr>
          </a:solidFill>
          <a:ln w="15875" algn="ctr">
            <a:solidFill>
              <a:schemeClr val="bg1">
                <a:lumMod val="50000"/>
              </a:schemeClr>
            </a:solidFill>
            <a:prstDash val="sysDot"/>
            <a:miter lim="800000"/>
            <a:headEnd/>
            <a:tailEnd/>
          </a:ln>
        </p:spPr>
        <p:txBody>
          <a:bodyPr lIns="64008" tIns="64008" rIns="64008" bIns="64008" anchor="ctr"/>
          <a:lstStyle/>
          <a:p>
            <a:pPr algn="ctr">
              <a:spcBef>
                <a:spcPts val="0"/>
              </a:spcBef>
              <a:defRPr/>
            </a:pPr>
            <a:r>
              <a:rPr lang="pt-BR" sz="800" b="1" dirty="0">
                <a:solidFill>
                  <a:srgbClr val="3C3C3C"/>
                </a:solidFill>
                <a:cs typeface="+mn-cs"/>
              </a:rPr>
              <a:t>Fornecedores</a:t>
            </a:r>
          </a:p>
          <a:p>
            <a:pPr marL="176213" indent="-87313">
              <a:spcBef>
                <a:spcPts val="0"/>
              </a:spcBef>
              <a:buFont typeface="Wingdings" panose="05000000000000000000" pitchFamily="2" charset="2"/>
              <a:buChar char="ü"/>
              <a:defRPr/>
            </a:pPr>
            <a:r>
              <a:rPr lang="pt-BR" sz="800" dirty="0">
                <a:solidFill>
                  <a:srgbClr val="3C3C3C"/>
                </a:solidFill>
                <a:cs typeface="+mn-cs"/>
              </a:rPr>
              <a:t>Indústria medicamentos</a:t>
            </a:r>
          </a:p>
          <a:p>
            <a:pPr marL="176213" indent="-87313">
              <a:spcBef>
                <a:spcPts val="0"/>
              </a:spcBef>
              <a:buFont typeface="Wingdings" panose="05000000000000000000" pitchFamily="2" charset="2"/>
              <a:buChar char="ü"/>
              <a:defRPr/>
            </a:pPr>
            <a:r>
              <a:rPr lang="pt-BR" sz="800" dirty="0">
                <a:solidFill>
                  <a:srgbClr val="3C3C3C"/>
                </a:solidFill>
                <a:cs typeface="+mn-cs"/>
              </a:rPr>
              <a:t>Indústria equipamentos</a:t>
            </a:r>
          </a:p>
          <a:p>
            <a:pPr marL="176213" indent="-87313">
              <a:spcBef>
                <a:spcPts val="0"/>
              </a:spcBef>
              <a:buFont typeface="Wingdings" panose="05000000000000000000" pitchFamily="2" charset="2"/>
              <a:buChar char="ü"/>
              <a:defRPr/>
            </a:pPr>
            <a:r>
              <a:rPr lang="pt-BR" sz="800" dirty="0">
                <a:solidFill>
                  <a:srgbClr val="3C3C3C"/>
                </a:solidFill>
                <a:cs typeface="+mn-cs"/>
              </a:rPr>
              <a:t>Distribuidores</a:t>
            </a:r>
          </a:p>
          <a:p>
            <a:pPr marL="176213" indent="-87313">
              <a:spcBef>
                <a:spcPts val="0"/>
              </a:spcBef>
              <a:buFont typeface="Wingdings" panose="05000000000000000000" pitchFamily="2" charset="2"/>
              <a:buChar char="ü"/>
              <a:defRPr/>
            </a:pPr>
            <a:r>
              <a:rPr lang="pt-BR" sz="800" dirty="0">
                <a:solidFill>
                  <a:srgbClr val="3C3C3C"/>
                </a:solidFill>
                <a:cs typeface="+mn-cs"/>
              </a:rPr>
              <a:t>Varejo</a:t>
            </a:r>
          </a:p>
        </p:txBody>
      </p:sp>
      <p:sp>
        <p:nvSpPr>
          <p:cNvPr id="11" name="Elipse 10"/>
          <p:cNvSpPr/>
          <p:nvPr/>
        </p:nvSpPr>
        <p:spPr bwMode="gray">
          <a:xfrm>
            <a:off x="6076206" y="4506053"/>
            <a:ext cx="2277316" cy="1420744"/>
          </a:xfrm>
          <a:prstGeom prst="ellipse">
            <a:avLst/>
          </a:prstGeom>
          <a:solidFill>
            <a:schemeClr val="bg1">
              <a:lumMod val="75000"/>
            </a:schemeClr>
          </a:solidFill>
          <a:ln w="15875" algn="ctr">
            <a:solidFill>
              <a:schemeClr val="bg1">
                <a:lumMod val="50000"/>
              </a:schemeClr>
            </a:solidFill>
            <a:prstDash val="sysDot"/>
            <a:miter lim="800000"/>
            <a:headEnd/>
            <a:tailEnd/>
          </a:ln>
        </p:spPr>
        <p:txBody>
          <a:bodyPr lIns="64008" tIns="64008" rIns="64008" bIns="64008" anchor="ctr"/>
          <a:lstStyle/>
          <a:p>
            <a:pPr algn="ctr">
              <a:spcBef>
                <a:spcPts val="0"/>
              </a:spcBef>
              <a:defRPr/>
            </a:pPr>
            <a:r>
              <a:rPr lang="pt-BR" sz="800" b="1" dirty="0">
                <a:solidFill>
                  <a:srgbClr val="3C3C3C"/>
                </a:solidFill>
                <a:cs typeface="+mn-cs"/>
              </a:rPr>
              <a:t>Diversos</a:t>
            </a:r>
          </a:p>
          <a:p>
            <a:pPr marL="171450" indent="4763">
              <a:spcBef>
                <a:spcPts val="0"/>
              </a:spcBef>
              <a:buFont typeface="Wingdings" panose="05000000000000000000" pitchFamily="2" charset="2"/>
              <a:buChar char="ü"/>
              <a:defRPr/>
            </a:pPr>
            <a:r>
              <a:rPr lang="pt-BR" sz="800" dirty="0">
                <a:solidFill>
                  <a:srgbClr val="3C3C3C"/>
                </a:solidFill>
                <a:cs typeface="+mn-cs"/>
              </a:rPr>
              <a:t>Informática em saúde</a:t>
            </a:r>
          </a:p>
          <a:p>
            <a:pPr marL="171450" indent="4763">
              <a:spcBef>
                <a:spcPts val="0"/>
              </a:spcBef>
              <a:buFont typeface="Wingdings" panose="05000000000000000000" pitchFamily="2" charset="2"/>
              <a:buChar char="ü"/>
              <a:defRPr/>
            </a:pPr>
            <a:r>
              <a:rPr lang="pt-BR" sz="800" dirty="0">
                <a:solidFill>
                  <a:srgbClr val="3C3C3C"/>
                </a:solidFill>
                <a:cs typeface="+mn-cs"/>
              </a:rPr>
              <a:t>Conectividade</a:t>
            </a:r>
          </a:p>
          <a:p>
            <a:pPr marL="171450" indent="4763">
              <a:spcBef>
                <a:spcPts val="0"/>
              </a:spcBef>
              <a:buFont typeface="Wingdings" panose="05000000000000000000" pitchFamily="2" charset="2"/>
              <a:buChar char="ü"/>
              <a:defRPr/>
            </a:pPr>
            <a:r>
              <a:rPr lang="pt-BR" sz="800" dirty="0">
                <a:solidFill>
                  <a:srgbClr val="3C3C3C"/>
                </a:solidFill>
                <a:cs typeface="+mn-cs"/>
              </a:rPr>
              <a:t>E-</a:t>
            </a:r>
            <a:r>
              <a:rPr lang="pt-BR" sz="800" dirty="0" err="1">
                <a:solidFill>
                  <a:srgbClr val="3C3C3C"/>
                </a:solidFill>
                <a:cs typeface="+mn-cs"/>
              </a:rPr>
              <a:t>Procurement</a:t>
            </a:r>
            <a:endParaRPr lang="pt-BR" sz="800" dirty="0">
              <a:solidFill>
                <a:srgbClr val="3C3C3C"/>
              </a:solidFill>
              <a:cs typeface="+mn-cs"/>
            </a:endParaRPr>
          </a:p>
          <a:p>
            <a:pPr marL="171450" indent="4763">
              <a:spcBef>
                <a:spcPts val="0"/>
              </a:spcBef>
              <a:buFont typeface="Wingdings" panose="05000000000000000000" pitchFamily="2" charset="2"/>
              <a:buChar char="ü"/>
              <a:defRPr/>
            </a:pPr>
            <a:r>
              <a:rPr lang="pt-BR" sz="800" dirty="0" err="1">
                <a:solidFill>
                  <a:srgbClr val="3C3C3C"/>
                </a:solidFill>
                <a:cs typeface="+mn-cs"/>
              </a:rPr>
              <a:t>Disease</a:t>
            </a:r>
            <a:r>
              <a:rPr lang="pt-BR" sz="800" dirty="0">
                <a:solidFill>
                  <a:srgbClr val="3C3C3C"/>
                </a:solidFill>
                <a:cs typeface="+mn-cs"/>
              </a:rPr>
              <a:t> Management</a:t>
            </a:r>
          </a:p>
          <a:p>
            <a:pPr marL="171450" indent="4763">
              <a:spcBef>
                <a:spcPts val="0"/>
              </a:spcBef>
              <a:buFont typeface="Wingdings" panose="05000000000000000000" pitchFamily="2" charset="2"/>
              <a:buChar char="ü"/>
              <a:defRPr/>
            </a:pPr>
            <a:r>
              <a:rPr lang="pt-BR" sz="800" dirty="0">
                <a:solidFill>
                  <a:srgbClr val="3C3C3C"/>
                </a:solidFill>
                <a:cs typeface="+mn-cs"/>
              </a:rPr>
              <a:t>Corretores</a:t>
            </a:r>
          </a:p>
          <a:p>
            <a:pPr marL="171450" indent="4763">
              <a:spcBef>
                <a:spcPts val="0"/>
              </a:spcBef>
              <a:buFont typeface="Wingdings" panose="05000000000000000000" pitchFamily="2" charset="2"/>
              <a:buChar char="ü"/>
              <a:defRPr/>
            </a:pPr>
            <a:r>
              <a:rPr lang="pt-BR" sz="800" dirty="0">
                <a:solidFill>
                  <a:srgbClr val="3C3C3C"/>
                </a:solidFill>
                <a:cs typeface="+mn-cs"/>
              </a:rPr>
              <a:t>Gestão de benefícios</a:t>
            </a:r>
          </a:p>
          <a:p>
            <a:pPr marL="171450" indent="4763">
              <a:spcBef>
                <a:spcPts val="0"/>
              </a:spcBef>
              <a:buFont typeface="Wingdings" panose="05000000000000000000" pitchFamily="2" charset="2"/>
              <a:buChar char="ü"/>
              <a:defRPr/>
            </a:pPr>
            <a:r>
              <a:rPr lang="pt-BR" sz="800" dirty="0">
                <a:solidFill>
                  <a:srgbClr val="3C3C3C"/>
                </a:solidFill>
                <a:cs typeface="+mn-cs"/>
              </a:rPr>
              <a:t> Serviços</a:t>
            </a:r>
          </a:p>
        </p:txBody>
      </p:sp>
      <p:sp>
        <p:nvSpPr>
          <p:cNvPr id="12" name="Elipse 11"/>
          <p:cNvSpPr/>
          <p:nvPr/>
        </p:nvSpPr>
        <p:spPr bwMode="gray">
          <a:xfrm>
            <a:off x="1561026" y="3645110"/>
            <a:ext cx="2068512" cy="1008422"/>
          </a:xfrm>
          <a:prstGeom prst="ellipse">
            <a:avLst/>
          </a:prstGeom>
          <a:solidFill>
            <a:schemeClr val="bg1">
              <a:lumMod val="75000"/>
            </a:schemeClr>
          </a:solidFill>
          <a:ln w="15875" algn="ctr">
            <a:solidFill>
              <a:schemeClr val="bg1">
                <a:lumMod val="50000"/>
              </a:schemeClr>
            </a:solidFill>
            <a:prstDash val="sysDot"/>
            <a:miter lim="800000"/>
            <a:headEnd/>
            <a:tailEnd/>
          </a:ln>
        </p:spPr>
        <p:txBody>
          <a:bodyPr lIns="64008" tIns="64008" rIns="64008" bIns="64008" anchor="ctr"/>
          <a:lstStyle/>
          <a:p>
            <a:pPr algn="ctr">
              <a:spcBef>
                <a:spcPts val="0"/>
              </a:spcBef>
              <a:defRPr/>
            </a:pPr>
            <a:r>
              <a:rPr lang="pt-BR" sz="800" b="1" dirty="0">
                <a:solidFill>
                  <a:srgbClr val="3C3C3C"/>
                </a:solidFill>
                <a:cs typeface="+mn-cs"/>
              </a:rPr>
              <a:t>Pagador</a:t>
            </a:r>
          </a:p>
          <a:p>
            <a:pPr marL="171450" indent="-171450">
              <a:spcBef>
                <a:spcPts val="0"/>
              </a:spcBef>
              <a:buFont typeface="Wingdings" panose="05000000000000000000" pitchFamily="2" charset="2"/>
              <a:buChar char="ü"/>
              <a:defRPr/>
            </a:pPr>
            <a:r>
              <a:rPr lang="pt-BR" sz="800" dirty="0">
                <a:solidFill>
                  <a:srgbClr val="3C3C3C"/>
                </a:solidFill>
                <a:cs typeface="+mn-cs"/>
              </a:rPr>
              <a:t>Seguradoras</a:t>
            </a:r>
          </a:p>
          <a:p>
            <a:pPr marL="171450" indent="-171450">
              <a:spcBef>
                <a:spcPts val="0"/>
              </a:spcBef>
              <a:buFont typeface="Wingdings" panose="05000000000000000000" pitchFamily="2" charset="2"/>
              <a:buChar char="ü"/>
              <a:defRPr/>
            </a:pPr>
            <a:r>
              <a:rPr lang="pt-BR" sz="800" dirty="0">
                <a:solidFill>
                  <a:srgbClr val="3C3C3C"/>
                </a:solidFill>
                <a:cs typeface="+mn-cs"/>
              </a:rPr>
              <a:t>Medicina de Grupo</a:t>
            </a:r>
          </a:p>
          <a:p>
            <a:pPr marL="171450" indent="-171450">
              <a:spcBef>
                <a:spcPts val="0"/>
              </a:spcBef>
              <a:buFont typeface="Wingdings" panose="05000000000000000000" pitchFamily="2" charset="2"/>
              <a:buChar char="ü"/>
              <a:defRPr/>
            </a:pPr>
            <a:r>
              <a:rPr lang="pt-BR" sz="800" dirty="0">
                <a:solidFill>
                  <a:srgbClr val="3C3C3C"/>
                </a:solidFill>
                <a:cs typeface="+mn-cs"/>
              </a:rPr>
              <a:t>Cooperativa</a:t>
            </a:r>
          </a:p>
          <a:p>
            <a:pPr marL="171450" indent="-171450">
              <a:spcBef>
                <a:spcPts val="0"/>
              </a:spcBef>
              <a:buFont typeface="Wingdings" panose="05000000000000000000" pitchFamily="2" charset="2"/>
              <a:buChar char="ü"/>
              <a:defRPr/>
            </a:pPr>
            <a:r>
              <a:rPr lang="pt-BR" sz="800" dirty="0">
                <a:solidFill>
                  <a:srgbClr val="3C3C3C"/>
                </a:solidFill>
                <a:cs typeface="+mn-cs"/>
              </a:rPr>
              <a:t>Planos de saúde</a:t>
            </a:r>
          </a:p>
        </p:txBody>
      </p:sp>
      <p:sp>
        <p:nvSpPr>
          <p:cNvPr id="13" name="Elipse 12"/>
          <p:cNvSpPr/>
          <p:nvPr/>
        </p:nvSpPr>
        <p:spPr bwMode="gray">
          <a:xfrm>
            <a:off x="1378668" y="4807139"/>
            <a:ext cx="2428875" cy="1119658"/>
          </a:xfrm>
          <a:prstGeom prst="ellipse">
            <a:avLst/>
          </a:prstGeom>
          <a:solidFill>
            <a:schemeClr val="bg1">
              <a:lumMod val="75000"/>
            </a:schemeClr>
          </a:solidFill>
          <a:ln w="15875" algn="ctr">
            <a:solidFill>
              <a:schemeClr val="bg1">
                <a:lumMod val="50000"/>
              </a:schemeClr>
            </a:solidFill>
            <a:prstDash val="sysDot"/>
            <a:miter lim="800000"/>
            <a:headEnd/>
            <a:tailEnd/>
          </a:ln>
        </p:spPr>
        <p:txBody>
          <a:bodyPr lIns="64008" tIns="64008" rIns="64008" bIns="64008" anchor="ctr"/>
          <a:lstStyle/>
          <a:p>
            <a:pPr algn="ctr">
              <a:spcBef>
                <a:spcPts val="0"/>
              </a:spcBef>
              <a:defRPr/>
            </a:pPr>
            <a:r>
              <a:rPr lang="pt-BR" sz="800" b="1" dirty="0">
                <a:solidFill>
                  <a:srgbClr val="3C3C3C"/>
                </a:solidFill>
                <a:cs typeface="+mn-cs"/>
              </a:rPr>
              <a:t>Provedores</a:t>
            </a:r>
          </a:p>
          <a:p>
            <a:pPr indent="88900" defTabSz="609600">
              <a:spcBef>
                <a:spcPts val="0"/>
              </a:spcBef>
              <a:buFont typeface="Wingdings" panose="05000000000000000000" pitchFamily="2" charset="2"/>
              <a:buChar char="ü"/>
              <a:tabLst>
                <a:tab pos="0" algn="l"/>
              </a:tabLst>
              <a:defRPr/>
            </a:pPr>
            <a:r>
              <a:rPr lang="pt-BR" sz="800" dirty="0">
                <a:solidFill>
                  <a:srgbClr val="3C3C3C"/>
                </a:solidFill>
                <a:cs typeface="+mn-cs"/>
              </a:rPr>
              <a:t>Hospitais</a:t>
            </a:r>
          </a:p>
          <a:p>
            <a:pPr indent="88900" defTabSz="609600">
              <a:spcBef>
                <a:spcPts val="0"/>
              </a:spcBef>
              <a:buFont typeface="Wingdings" panose="05000000000000000000" pitchFamily="2" charset="2"/>
              <a:buChar char="ü"/>
              <a:tabLst>
                <a:tab pos="0" algn="l"/>
              </a:tabLst>
              <a:defRPr/>
            </a:pPr>
            <a:r>
              <a:rPr lang="pt-BR" sz="800" dirty="0">
                <a:solidFill>
                  <a:srgbClr val="3C3C3C"/>
                </a:solidFill>
                <a:cs typeface="+mn-cs"/>
              </a:rPr>
              <a:t>Diagnósticos</a:t>
            </a:r>
          </a:p>
          <a:p>
            <a:pPr indent="88900" defTabSz="609600">
              <a:spcBef>
                <a:spcPts val="0"/>
              </a:spcBef>
              <a:buFont typeface="Wingdings" panose="05000000000000000000" pitchFamily="2" charset="2"/>
              <a:buChar char="ü"/>
              <a:tabLst>
                <a:tab pos="0" algn="l"/>
              </a:tabLst>
              <a:defRPr/>
            </a:pPr>
            <a:r>
              <a:rPr lang="pt-BR" sz="800" dirty="0">
                <a:solidFill>
                  <a:srgbClr val="3C3C3C"/>
                </a:solidFill>
                <a:cs typeface="+mn-cs"/>
              </a:rPr>
              <a:t> Atendimento Pré-hospitalar</a:t>
            </a:r>
          </a:p>
          <a:p>
            <a:pPr indent="88900" defTabSz="609600">
              <a:spcBef>
                <a:spcPts val="0"/>
              </a:spcBef>
              <a:buFont typeface="Wingdings" panose="05000000000000000000" pitchFamily="2" charset="2"/>
              <a:buChar char="ü"/>
              <a:tabLst>
                <a:tab pos="0" algn="l"/>
              </a:tabLst>
              <a:defRPr/>
            </a:pPr>
            <a:r>
              <a:rPr lang="pt-BR" sz="800" dirty="0">
                <a:solidFill>
                  <a:srgbClr val="3C3C3C"/>
                </a:solidFill>
                <a:cs typeface="+mn-cs"/>
              </a:rPr>
              <a:t>Home-</a:t>
            </a:r>
            <a:r>
              <a:rPr lang="pt-BR" sz="800" dirty="0" err="1">
                <a:solidFill>
                  <a:srgbClr val="3C3C3C"/>
                </a:solidFill>
                <a:cs typeface="+mn-cs"/>
              </a:rPr>
              <a:t>Care</a:t>
            </a:r>
            <a:endParaRPr lang="pt-BR" sz="800" dirty="0">
              <a:solidFill>
                <a:srgbClr val="3C3C3C"/>
              </a:solidFill>
              <a:cs typeface="+mn-cs"/>
            </a:endParaRPr>
          </a:p>
          <a:p>
            <a:pPr indent="88900" defTabSz="609600">
              <a:spcBef>
                <a:spcPts val="0"/>
              </a:spcBef>
              <a:buFont typeface="Wingdings" panose="05000000000000000000" pitchFamily="2" charset="2"/>
              <a:buChar char="ü"/>
              <a:tabLst>
                <a:tab pos="0" algn="l"/>
              </a:tabLst>
              <a:defRPr/>
            </a:pPr>
            <a:r>
              <a:rPr lang="pt-BR" sz="800" dirty="0">
                <a:solidFill>
                  <a:srgbClr val="3C3C3C"/>
                </a:solidFill>
                <a:cs typeface="+mn-cs"/>
              </a:rPr>
              <a:t>Outros</a:t>
            </a:r>
          </a:p>
        </p:txBody>
      </p:sp>
      <p:sp>
        <p:nvSpPr>
          <p:cNvPr id="14" name="Seta para a direita 13"/>
          <p:cNvSpPr/>
          <p:nvPr/>
        </p:nvSpPr>
        <p:spPr>
          <a:xfrm rot="18753937">
            <a:off x="5765106" y="4195584"/>
            <a:ext cx="266034" cy="254212"/>
          </a:xfrm>
          <a:prstGeom prst="rightArrow">
            <a:avLst>
              <a:gd name="adj1" fmla="val 27675"/>
              <a:gd name="adj2" fmla="val 50000"/>
            </a:avLst>
          </a:prstGeom>
          <a:solidFill>
            <a:schemeClr val="bg1">
              <a:lumMod val="50000"/>
            </a:schemeClr>
          </a:solidFill>
          <a:ln w="15875" algn="ctr">
            <a:solidFill>
              <a:schemeClr val="bg1">
                <a:lumMod val="50000"/>
              </a:schemeClr>
            </a:solidFill>
            <a:miter lim="800000"/>
            <a:headEnd/>
            <a:tailEnd/>
          </a:ln>
        </p:spPr>
        <p:txBody>
          <a:bodyPr lIns="64008" tIns="64008" rIns="64008" bIns="64008" anchor="ctr"/>
          <a:lstStyle/>
          <a:p>
            <a:pPr marL="112713" indent="-112713" algn="ctr">
              <a:buClr>
                <a:srgbClr val="E60000"/>
              </a:buClr>
            </a:pPr>
            <a:endParaRPr lang="pt-BR" b="1">
              <a:solidFill>
                <a:schemeClr val="bg1"/>
              </a:solidFill>
              <a:latin typeface="Calibri" pitchFamily="34" charset="0"/>
            </a:endParaRPr>
          </a:p>
        </p:txBody>
      </p:sp>
      <p:sp>
        <p:nvSpPr>
          <p:cNvPr id="15" name="Seta para a direita 14"/>
          <p:cNvSpPr/>
          <p:nvPr/>
        </p:nvSpPr>
        <p:spPr>
          <a:xfrm rot="1769289">
            <a:off x="5764836" y="4814819"/>
            <a:ext cx="266034" cy="254212"/>
          </a:xfrm>
          <a:prstGeom prst="rightArrow">
            <a:avLst>
              <a:gd name="adj1" fmla="val 27675"/>
              <a:gd name="adj2" fmla="val 50000"/>
            </a:avLst>
          </a:prstGeom>
          <a:solidFill>
            <a:schemeClr val="bg1">
              <a:lumMod val="50000"/>
            </a:schemeClr>
          </a:solidFill>
          <a:ln w="15875" algn="ctr">
            <a:solidFill>
              <a:schemeClr val="bg1">
                <a:lumMod val="50000"/>
              </a:schemeClr>
            </a:solidFill>
            <a:miter lim="800000"/>
            <a:headEnd/>
            <a:tailEnd/>
          </a:ln>
        </p:spPr>
        <p:txBody>
          <a:bodyPr lIns="64008" tIns="64008" rIns="64008" bIns="64008" anchor="ctr"/>
          <a:lstStyle/>
          <a:p>
            <a:pPr marL="112713" indent="-112713" algn="ctr">
              <a:buClr>
                <a:srgbClr val="E60000"/>
              </a:buClr>
            </a:pPr>
            <a:endParaRPr lang="pt-BR" b="1">
              <a:solidFill>
                <a:schemeClr val="bg1"/>
              </a:solidFill>
              <a:latin typeface="Calibri" pitchFamily="34" charset="0"/>
            </a:endParaRPr>
          </a:p>
        </p:txBody>
      </p:sp>
      <p:sp>
        <p:nvSpPr>
          <p:cNvPr id="16" name="Seta para a direita 15"/>
          <p:cNvSpPr/>
          <p:nvPr/>
        </p:nvSpPr>
        <p:spPr>
          <a:xfrm rot="13028517">
            <a:off x="3604673" y="4302518"/>
            <a:ext cx="266034" cy="254212"/>
          </a:xfrm>
          <a:prstGeom prst="rightArrow">
            <a:avLst>
              <a:gd name="adj1" fmla="val 27675"/>
              <a:gd name="adj2" fmla="val 50000"/>
            </a:avLst>
          </a:prstGeom>
          <a:solidFill>
            <a:schemeClr val="bg1">
              <a:lumMod val="50000"/>
            </a:schemeClr>
          </a:solidFill>
          <a:ln w="15875" algn="ctr">
            <a:solidFill>
              <a:schemeClr val="bg1">
                <a:lumMod val="50000"/>
              </a:schemeClr>
            </a:solidFill>
            <a:miter lim="800000"/>
            <a:headEnd/>
            <a:tailEnd/>
          </a:ln>
        </p:spPr>
        <p:txBody>
          <a:bodyPr lIns="64008" tIns="64008" rIns="64008" bIns="64008" anchor="ctr"/>
          <a:lstStyle/>
          <a:p>
            <a:pPr marL="112713" indent="-112713" algn="ctr">
              <a:buClr>
                <a:srgbClr val="E60000"/>
              </a:buClr>
            </a:pPr>
            <a:endParaRPr lang="pt-BR" b="1">
              <a:solidFill>
                <a:schemeClr val="bg1"/>
              </a:solidFill>
              <a:latin typeface="Calibri" pitchFamily="34" charset="0"/>
            </a:endParaRPr>
          </a:p>
        </p:txBody>
      </p:sp>
      <p:sp>
        <p:nvSpPr>
          <p:cNvPr id="17" name="Seta para a direita 16"/>
          <p:cNvSpPr/>
          <p:nvPr/>
        </p:nvSpPr>
        <p:spPr>
          <a:xfrm rot="8332630">
            <a:off x="3674873" y="4831342"/>
            <a:ext cx="266034" cy="254212"/>
          </a:xfrm>
          <a:prstGeom prst="rightArrow">
            <a:avLst>
              <a:gd name="adj1" fmla="val 27675"/>
              <a:gd name="adj2" fmla="val 50000"/>
            </a:avLst>
          </a:prstGeom>
          <a:solidFill>
            <a:schemeClr val="bg1">
              <a:lumMod val="50000"/>
            </a:schemeClr>
          </a:solidFill>
          <a:ln w="15875" algn="ctr">
            <a:solidFill>
              <a:schemeClr val="bg1">
                <a:lumMod val="50000"/>
              </a:schemeClr>
            </a:solidFill>
            <a:miter lim="800000"/>
            <a:headEnd/>
            <a:tailEnd/>
          </a:ln>
        </p:spPr>
        <p:txBody>
          <a:bodyPr lIns="64008" tIns="64008" rIns="64008" bIns="64008" anchor="ctr"/>
          <a:lstStyle/>
          <a:p>
            <a:pPr marL="112713" indent="-112713" algn="ctr">
              <a:buClr>
                <a:srgbClr val="E60000"/>
              </a:buClr>
            </a:pPr>
            <a:endParaRPr lang="pt-BR" b="1">
              <a:solidFill>
                <a:schemeClr val="bg1"/>
              </a:solidFill>
              <a:latin typeface="Calibri" pitchFamily="34" charset="0"/>
            </a:endParaRPr>
          </a:p>
        </p:txBody>
      </p:sp>
      <p:sp>
        <p:nvSpPr>
          <p:cNvPr id="18" name="Espaço Reservado para Número de Slide 1"/>
          <p:cNvSpPr txBox="1">
            <a:spLocks/>
          </p:cNvSpPr>
          <p:nvPr/>
        </p:nvSpPr>
        <p:spPr>
          <a:xfrm>
            <a:off x="144463" y="6294658"/>
            <a:ext cx="669458" cy="365125"/>
          </a:xfrm>
          <a:prstGeom prst="rect">
            <a:avLst/>
          </a:prstGeom>
        </p:spPr>
        <p:txBody>
          <a:bodyPr/>
          <a:lstStyle/>
          <a:p>
            <a:pPr marR="0" lvl="0" indent="0" algn="r" fontAlgn="auto">
              <a:lnSpc>
                <a:spcPct val="100000"/>
              </a:lnSpc>
              <a:spcBef>
                <a:spcPts val="0"/>
              </a:spcBef>
              <a:spcAft>
                <a:spcPts val="0"/>
              </a:spcAft>
              <a:buClrTx/>
              <a:buSzTx/>
              <a:buFontTx/>
              <a:buNone/>
              <a:tabLst/>
              <a:defRPr/>
            </a:pPr>
            <a:fld id="{9E9F0763-8007-0A41-87B9-FD45AE2F064A}" type="slidenum">
              <a:rPr lang="en-US" sz="1200" b="1" smtClean="0">
                <a:solidFill>
                  <a:srgbClr val="0082BE"/>
                </a:solidFill>
                <a:latin typeface="Verdana"/>
                <a:cs typeface="Verdana"/>
              </a:rPr>
              <a:pPr marR="0" lvl="0" indent="0" algn="r" fontAlgn="auto">
                <a:lnSpc>
                  <a:spcPct val="100000"/>
                </a:lnSpc>
                <a:spcBef>
                  <a:spcPts val="0"/>
                </a:spcBef>
                <a:spcAft>
                  <a:spcPts val="0"/>
                </a:spcAft>
                <a:buClrTx/>
                <a:buSzTx/>
                <a:buFontTx/>
                <a:buNone/>
                <a:tabLst/>
                <a:defRPr/>
              </a:pPr>
              <a:t>5</a:t>
            </a:fld>
            <a:endParaRPr lang="en-US" sz="1200" b="1" dirty="0">
              <a:solidFill>
                <a:srgbClr val="0082BE"/>
              </a:solidFill>
              <a:latin typeface="Verdana"/>
              <a:cs typeface="Verda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6</a:t>
            </a:fld>
            <a:endParaRPr lang="en-US" dirty="0"/>
          </a:p>
        </p:txBody>
      </p:sp>
      <p:sp>
        <p:nvSpPr>
          <p:cNvPr id="3" name="Espaço Reservado para Texto 2"/>
          <p:cNvSpPr>
            <a:spLocks noGrp="1"/>
          </p:cNvSpPr>
          <p:nvPr>
            <p:ph type="body" sz="quarter" idx="13"/>
          </p:nvPr>
        </p:nvSpPr>
        <p:spPr>
          <a:xfrm>
            <a:off x="3500284" y="2981118"/>
            <a:ext cx="6037417" cy="830263"/>
          </a:xfrm>
        </p:spPr>
        <p:txBody>
          <a:bodyPr>
            <a:normAutofit fontScale="70000" lnSpcReduction="20000"/>
          </a:bodyPr>
          <a:lstStyle/>
          <a:p>
            <a:r>
              <a:rPr lang="en-US" b="1" dirty="0" smtClean="0"/>
              <a:t>Capital </a:t>
            </a:r>
            <a:r>
              <a:rPr lang="en-US" b="1" dirty="0" err="1" smtClean="0"/>
              <a:t>Estrangeiro</a:t>
            </a:r>
            <a:r>
              <a:rPr lang="en-US" b="1" dirty="0" smtClean="0"/>
              <a:t> </a:t>
            </a:r>
            <a:r>
              <a:rPr lang="en-US" b="1" dirty="0" err="1" smtClean="0"/>
              <a:t>na</a:t>
            </a:r>
            <a:r>
              <a:rPr lang="en-US" b="1" dirty="0" smtClean="0"/>
              <a:t> </a:t>
            </a:r>
            <a:r>
              <a:rPr lang="en-US" b="1" dirty="0" err="1" smtClean="0"/>
              <a:t>Saúde</a:t>
            </a:r>
            <a:endParaRPr lang="en-US" b="1" dirty="0"/>
          </a:p>
        </p:txBody>
      </p:sp>
    </p:spTree>
    <p:extLst>
      <p:ext uri="{BB962C8B-B14F-4D97-AF65-F5344CB8AC3E}">
        <p14:creationId xmlns:p14="http://schemas.microsoft.com/office/powerpoint/2010/main" val="2028612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7</a:t>
            </a:fld>
            <a:endParaRPr lang="en-US" dirty="0"/>
          </a:p>
        </p:txBody>
      </p:sp>
      <p:sp>
        <p:nvSpPr>
          <p:cNvPr id="3" name="Espaço Reservado para Texto 2"/>
          <p:cNvSpPr>
            <a:spLocks noGrp="1"/>
          </p:cNvSpPr>
          <p:nvPr>
            <p:ph type="body" sz="quarter" idx="13"/>
          </p:nvPr>
        </p:nvSpPr>
        <p:spPr/>
        <p:txBody>
          <a:bodyPr>
            <a:normAutofit/>
          </a:bodyPr>
          <a:lstStyle/>
          <a:p>
            <a:r>
              <a:rPr lang="pt-BR" sz="2000" b="1" dirty="0" smtClean="0"/>
              <a:t>Regra geral: Restrição à </a:t>
            </a:r>
            <a:r>
              <a:rPr lang="pt-BR" sz="2000" b="1" dirty="0"/>
              <a:t>participação de estrangeiros </a:t>
            </a:r>
            <a:r>
              <a:rPr lang="pt-BR" sz="2000" b="1" dirty="0" smtClean="0"/>
              <a:t>na saúde</a:t>
            </a:r>
            <a:endParaRPr lang="pt-BR" sz="2000" b="1" dirty="0"/>
          </a:p>
          <a:p>
            <a:endParaRPr lang="pt-BR" sz="2000" dirty="0"/>
          </a:p>
        </p:txBody>
      </p:sp>
      <p:sp>
        <p:nvSpPr>
          <p:cNvPr id="5" name="Espaço Reservado para Texto 4"/>
          <p:cNvSpPr>
            <a:spLocks noGrp="1"/>
          </p:cNvSpPr>
          <p:nvPr>
            <p:ph type="body" sz="quarter" idx="21"/>
          </p:nvPr>
        </p:nvSpPr>
        <p:spPr>
          <a:xfrm>
            <a:off x="575420" y="1605939"/>
            <a:ext cx="8489921" cy="3978787"/>
          </a:xfrm>
        </p:spPr>
        <p:txBody>
          <a:bodyPr>
            <a:normAutofit lnSpcReduction="10000"/>
          </a:bodyPr>
          <a:lstStyle/>
          <a:p>
            <a:pPr marL="285750" indent="-285750" algn="just">
              <a:buClr>
                <a:srgbClr val="002060"/>
              </a:buClr>
              <a:buFont typeface="Wingdings" panose="05000000000000000000" pitchFamily="2" charset="2"/>
              <a:buChar char="§"/>
              <a:defRPr/>
            </a:pPr>
            <a:r>
              <a:rPr lang="pt-BR" sz="1200" dirty="0"/>
              <a:t>A CF/88 trouxe uma série de </a:t>
            </a:r>
            <a:r>
              <a:rPr lang="pt-BR" sz="1200" dirty="0" smtClean="0"/>
              <a:t>proteções </a:t>
            </a:r>
            <a:r>
              <a:rPr lang="pt-BR" sz="1200" dirty="0"/>
              <a:t>ao capital nacional, restringindo a participação de estrangeiros em alguns segmentos da economia por questões de interesse nacional e soberania, dentre os quais se enquadra o setor da saúde</a:t>
            </a:r>
            <a:r>
              <a:rPr lang="pt-BR" sz="1200" dirty="0" smtClean="0"/>
              <a:t>.</a:t>
            </a:r>
          </a:p>
          <a:p>
            <a:pPr marL="285750" indent="-285750" algn="just">
              <a:buClr>
                <a:srgbClr val="002060"/>
              </a:buClr>
              <a:buFont typeface="Wingdings" panose="05000000000000000000" pitchFamily="2" charset="2"/>
              <a:buChar char="§"/>
              <a:defRPr/>
            </a:pPr>
            <a:endParaRPr lang="pt-BR" sz="1200" dirty="0"/>
          </a:p>
          <a:p>
            <a:pPr marL="285750" indent="-285750" algn="just">
              <a:buClr>
                <a:srgbClr val="002060"/>
              </a:buClr>
              <a:buFont typeface="Wingdings" panose="05000000000000000000" pitchFamily="2" charset="2"/>
              <a:buChar char="§"/>
              <a:defRPr/>
            </a:pPr>
            <a:r>
              <a:rPr lang="pt-BR" sz="1200" dirty="0" smtClean="0"/>
              <a:t>A </a:t>
            </a:r>
            <a:r>
              <a:rPr lang="pt-BR" sz="1200" dirty="0"/>
              <a:t>maioria dos segmentos afetados originalmente pela </a:t>
            </a:r>
            <a:r>
              <a:rPr lang="pt-BR" sz="1200" dirty="0" smtClean="0"/>
              <a:t>CF/88 </a:t>
            </a:r>
            <a:r>
              <a:rPr lang="pt-BR" sz="1200" dirty="0"/>
              <a:t>foram reformados no sentido de eliminar tais restrições, remanescendo intacta a </a:t>
            </a:r>
            <a:r>
              <a:rPr lang="pt-BR" sz="1200" dirty="0" smtClean="0"/>
              <a:t>vedação </a:t>
            </a:r>
            <a:r>
              <a:rPr lang="pt-BR" sz="1200" dirty="0"/>
              <a:t>à participação estrangeira na assistência à saúde conforme Artigo 199, §3º, da </a:t>
            </a:r>
            <a:r>
              <a:rPr lang="pt-BR" sz="1200" dirty="0" smtClean="0"/>
              <a:t>CF/88:</a:t>
            </a:r>
          </a:p>
          <a:p>
            <a:pPr marL="285750" indent="-285750" algn="just">
              <a:buClr>
                <a:srgbClr val="002060"/>
              </a:buClr>
              <a:buFont typeface="Wingdings" panose="05000000000000000000" pitchFamily="2" charset="2"/>
              <a:buChar char="§"/>
              <a:defRPr/>
            </a:pPr>
            <a:endParaRPr lang="pt-BR" sz="1200" dirty="0"/>
          </a:p>
          <a:p>
            <a:pPr marL="285750" indent="-285750" algn="just">
              <a:buClr>
                <a:srgbClr val="002060"/>
              </a:buClr>
              <a:buFont typeface="Wingdings" panose="05000000000000000000" pitchFamily="2" charset="2"/>
              <a:buChar char="§"/>
              <a:defRPr/>
            </a:pPr>
            <a:endParaRPr lang="pt-BR" sz="1200" dirty="0" smtClean="0"/>
          </a:p>
          <a:p>
            <a:pPr marL="285750" indent="-285750" algn="just">
              <a:buClr>
                <a:srgbClr val="002060"/>
              </a:buClr>
              <a:buFont typeface="Wingdings" panose="05000000000000000000" pitchFamily="2" charset="2"/>
              <a:buChar char="§"/>
              <a:defRPr/>
            </a:pPr>
            <a:endParaRPr lang="pt-BR" sz="1200" dirty="0"/>
          </a:p>
          <a:p>
            <a:pPr marL="285750" indent="-285750" algn="just">
              <a:buClr>
                <a:srgbClr val="002060"/>
              </a:buClr>
              <a:buFont typeface="Wingdings" panose="05000000000000000000" pitchFamily="2" charset="2"/>
              <a:buChar char="§"/>
              <a:defRPr/>
            </a:pPr>
            <a:endParaRPr lang="pt-BR" sz="1200" dirty="0" smtClean="0"/>
          </a:p>
          <a:p>
            <a:pPr marL="285750" indent="-285750" algn="just">
              <a:buClr>
                <a:srgbClr val="002060"/>
              </a:buClr>
              <a:buFont typeface="Wingdings" panose="05000000000000000000" pitchFamily="2" charset="2"/>
              <a:buChar char="§"/>
              <a:defRPr/>
            </a:pPr>
            <a:endParaRPr lang="pt-BR" sz="1200" dirty="0" smtClean="0"/>
          </a:p>
          <a:p>
            <a:pPr marL="285750" indent="-285750" algn="just">
              <a:buClr>
                <a:srgbClr val="002060"/>
              </a:buClr>
              <a:buFont typeface="Wingdings" panose="05000000000000000000" pitchFamily="2" charset="2"/>
              <a:buChar char="§"/>
              <a:defRPr/>
            </a:pPr>
            <a:r>
              <a:rPr lang="pt-BR" sz="1200" dirty="0"/>
              <a:t>A vedação constitucional é relativa por admitir que a legislação </a:t>
            </a:r>
            <a:r>
              <a:rPr lang="pt-BR" sz="1200" dirty="0" smtClean="0"/>
              <a:t>ordinária </a:t>
            </a:r>
            <a:r>
              <a:rPr lang="pt-BR" sz="1200" dirty="0"/>
              <a:t>autorize a participação estrangeira em situações </a:t>
            </a:r>
            <a:r>
              <a:rPr lang="pt-BR" sz="1200" dirty="0" smtClean="0"/>
              <a:t>excepcionais, previstas em lei.</a:t>
            </a:r>
            <a:endParaRPr lang="pt-BR" sz="1200" dirty="0"/>
          </a:p>
          <a:p>
            <a:endParaRPr lang="pt-BR" sz="1200" dirty="0"/>
          </a:p>
        </p:txBody>
      </p:sp>
      <p:sp>
        <p:nvSpPr>
          <p:cNvPr id="7" name="Retângulo 6"/>
          <p:cNvSpPr/>
          <p:nvPr/>
        </p:nvSpPr>
        <p:spPr bwMode="gray">
          <a:xfrm>
            <a:off x="1332950" y="3746839"/>
            <a:ext cx="6948487" cy="949325"/>
          </a:xfrm>
          <a:prstGeom prst="rect">
            <a:avLst/>
          </a:prstGeom>
          <a:solidFill>
            <a:schemeClr val="bg1">
              <a:lumMod val="75000"/>
            </a:schemeClr>
          </a:solidFill>
          <a:ln w="15875" cmpd="dbl" algn="ctr">
            <a:solidFill>
              <a:srgbClr val="3C3C3C"/>
            </a:solidFill>
            <a:miter lim="800000"/>
            <a:headEnd/>
            <a:tailEnd/>
          </a:ln>
        </p:spPr>
        <p:txBody>
          <a:bodyPr lIns="64008" tIns="64008" rIns="64008" bIns="64008" anchor="ctr"/>
          <a:lstStyle/>
          <a:p>
            <a:pPr marL="112713" indent="-112713" algn="ctr">
              <a:lnSpc>
                <a:spcPct val="105000"/>
              </a:lnSpc>
              <a:spcBef>
                <a:spcPct val="45000"/>
              </a:spcBef>
              <a:buClr>
                <a:srgbClr val="E60000"/>
              </a:buClr>
              <a:defRPr/>
            </a:pPr>
            <a:endParaRPr lang="pt-BR" sz="1000">
              <a:solidFill>
                <a:srgbClr val="3C3C3C"/>
              </a:solidFill>
              <a:latin typeface="Calibri" pitchFamily="34" charset="0"/>
              <a:cs typeface="+mn-cs"/>
            </a:endParaRPr>
          </a:p>
        </p:txBody>
      </p:sp>
      <p:sp>
        <p:nvSpPr>
          <p:cNvPr id="8" name="CaixaDeTexto 12"/>
          <p:cNvSpPr txBox="1">
            <a:spLocks noChangeArrowheads="1"/>
          </p:cNvSpPr>
          <p:nvPr/>
        </p:nvSpPr>
        <p:spPr bwMode="auto">
          <a:xfrm>
            <a:off x="1477412" y="3848439"/>
            <a:ext cx="66595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lnSpc>
                <a:spcPct val="105000"/>
              </a:lnSpc>
              <a:spcBef>
                <a:spcPct val="45000"/>
              </a:spcBef>
              <a:buClr>
                <a:srgbClr val="E60000"/>
              </a:buClr>
              <a:buFontTx/>
              <a:buNone/>
            </a:pPr>
            <a:r>
              <a:rPr lang="pt-BR" altLang="pt-BR" sz="1200" dirty="0">
                <a:solidFill>
                  <a:srgbClr val="3C3C3C"/>
                </a:solidFill>
                <a:latin typeface="+mn-lt"/>
                <a:ea typeface="ヒラギノ角ゴ Pro W3"/>
                <a:cs typeface="Calibri" pitchFamily="34" charset="0"/>
              </a:rPr>
              <a:t>Art. 199. A assistência à saúde é livre à iniciativa privada. </a:t>
            </a:r>
          </a:p>
          <a:p>
            <a:pPr algn="just" eaLnBrk="1" hangingPunct="1">
              <a:lnSpc>
                <a:spcPct val="105000"/>
              </a:lnSpc>
              <a:spcBef>
                <a:spcPct val="45000"/>
              </a:spcBef>
              <a:buClr>
                <a:srgbClr val="E60000"/>
              </a:buClr>
              <a:buFontTx/>
              <a:buNone/>
            </a:pPr>
            <a:r>
              <a:rPr lang="pt-BR" altLang="pt-BR" sz="1200" dirty="0">
                <a:solidFill>
                  <a:srgbClr val="3C3C3C"/>
                </a:solidFill>
                <a:latin typeface="+mn-lt"/>
                <a:ea typeface="ヒラギノ角ゴ Pro W3"/>
                <a:cs typeface="Calibri" pitchFamily="34" charset="0"/>
              </a:rPr>
              <a:t>§ 3º - É vedada a participação direta ou indireta de empresas ou capitais estrangeiros na assistência à saúde no País, salvo nos casos previstos em lei.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8</a:t>
            </a:fld>
            <a:endParaRPr lang="en-US" dirty="0"/>
          </a:p>
        </p:txBody>
      </p:sp>
      <p:sp>
        <p:nvSpPr>
          <p:cNvPr id="3" name="Espaço Reservado para Conteúdo 2"/>
          <p:cNvSpPr>
            <a:spLocks noGrp="1"/>
          </p:cNvSpPr>
          <p:nvPr>
            <p:ph sz="quarter" idx="13"/>
          </p:nvPr>
        </p:nvSpPr>
        <p:spPr>
          <a:xfrm>
            <a:off x="535036" y="1152430"/>
            <a:ext cx="8805199" cy="2308525"/>
          </a:xfrm>
        </p:spPr>
        <p:txBody>
          <a:bodyPr>
            <a:normAutofit/>
          </a:bodyPr>
          <a:lstStyle/>
          <a:p>
            <a:pPr marL="285750" indent="-285750" algn="just">
              <a:buClr>
                <a:srgbClr val="002060"/>
              </a:buClr>
              <a:buFont typeface="Wingdings" panose="05000000000000000000" pitchFamily="2" charset="2"/>
              <a:buChar char="§"/>
              <a:defRPr/>
            </a:pPr>
            <a:r>
              <a:rPr lang="pt-BR" sz="1200" dirty="0"/>
              <a:t>A Lei </a:t>
            </a:r>
            <a:r>
              <a:rPr lang="pt-BR" sz="1200" dirty="0" smtClean="0"/>
              <a:t>9.656/1998 </a:t>
            </a:r>
            <a:r>
              <a:rPr lang="pt-BR" sz="1200" dirty="0"/>
              <a:t>estabelece que: “ As pessoas físicas ou jurídicas residentes ou domiciliadas no exterior podem constituir ou participar do capital, ou do aumento do capital, de pessoas jurídicas de direito privado constituídas sob as leis brasileiras para operar planos privados de assistência à saúde</a:t>
            </a:r>
            <a:r>
              <a:rPr lang="pt-BR" sz="1200" dirty="0" smtClean="0"/>
              <a:t>.”</a:t>
            </a:r>
          </a:p>
          <a:p>
            <a:pPr marL="285750" indent="-285750" algn="just">
              <a:buClr>
                <a:srgbClr val="002060"/>
              </a:buClr>
              <a:buFont typeface="Wingdings" panose="05000000000000000000" pitchFamily="2" charset="2"/>
              <a:buChar char="§"/>
              <a:defRPr/>
            </a:pPr>
            <a:endParaRPr lang="pt-BR" sz="1200" dirty="0"/>
          </a:p>
          <a:p>
            <a:pPr marL="285750" indent="-285750" algn="just">
              <a:buClr>
                <a:srgbClr val="002060"/>
              </a:buClr>
              <a:buFont typeface="Wingdings" panose="05000000000000000000" pitchFamily="2" charset="2"/>
              <a:buChar char="§"/>
              <a:defRPr/>
            </a:pPr>
            <a:r>
              <a:rPr lang="pt-BR" sz="1200" dirty="0" smtClean="0"/>
              <a:t>As sociedades de Planos de Saúde estão sujeitas ao controle da Agência Nacional de Saúde Suplementar (“</a:t>
            </a:r>
            <a:r>
              <a:rPr lang="pt-BR" sz="1200" u="sng" dirty="0" smtClean="0"/>
              <a:t>ANS</a:t>
            </a:r>
            <a:r>
              <a:rPr lang="pt-BR" sz="1200" dirty="0" smtClean="0"/>
              <a:t>”), de modo que para obterem a autorização de funcionamento é necessário dispor de rede hospitalar própria (ou por meio de terceiros) – Artigo 8º da Lei 9.656/1998.</a:t>
            </a:r>
          </a:p>
          <a:p>
            <a:pPr marL="285750" indent="-285750" algn="just">
              <a:buClr>
                <a:srgbClr val="002060"/>
              </a:buClr>
              <a:buFont typeface="Wingdings" panose="05000000000000000000" pitchFamily="2" charset="2"/>
              <a:buChar char="§"/>
              <a:defRPr/>
            </a:pPr>
            <a:endParaRPr lang="pt-BR" sz="1200" dirty="0"/>
          </a:p>
          <a:p>
            <a:pPr marL="285750" indent="-285750" algn="just">
              <a:buClr>
                <a:srgbClr val="002060"/>
              </a:buClr>
              <a:buFont typeface="Wingdings" panose="05000000000000000000" pitchFamily="2" charset="2"/>
              <a:buChar char="§"/>
              <a:defRPr/>
            </a:pPr>
            <a:r>
              <a:rPr lang="pt-BR" sz="1200" dirty="0"/>
              <a:t>As operações com participação estrangeira </a:t>
            </a:r>
            <a:r>
              <a:rPr lang="pt-BR" sz="1200" dirty="0" smtClean="0"/>
              <a:t>utilizam </a:t>
            </a:r>
            <a:r>
              <a:rPr lang="pt-BR" sz="1200" dirty="0"/>
              <a:t>as </a:t>
            </a:r>
            <a:r>
              <a:rPr lang="pt-BR" sz="1200" dirty="0" smtClean="0"/>
              <a:t>sociedades de Planos de Saúde como </a:t>
            </a:r>
            <a:r>
              <a:rPr lang="pt-BR" sz="1200" dirty="0"/>
              <a:t>veículo para entrada de investimentos estrangeiros nos hospitais verticalizados</a:t>
            </a:r>
            <a:r>
              <a:rPr lang="pt-BR" sz="1200" dirty="0" smtClean="0"/>
              <a:t>. Tais operações que resultam em transferência </a:t>
            </a:r>
            <a:r>
              <a:rPr lang="pt-BR" sz="1200" dirty="0"/>
              <a:t>de controle societário </a:t>
            </a:r>
            <a:r>
              <a:rPr lang="pt-BR" sz="1200" dirty="0" smtClean="0"/>
              <a:t>estão </a:t>
            </a:r>
            <a:r>
              <a:rPr lang="pt-BR" sz="1200" dirty="0"/>
              <a:t>sujeitas à aprovação prévia da ANS</a:t>
            </a:r>
            <a:r>
              <a:rPr lang="pt-BR" sz="1200" dirty="0" smtClean="0"/>
              <a:t>.</a:t>
            </a:r>
          </a:p>
        </p:txBody>
      </p:sp>
      <p:sp>
        <p:nvSpPr>
          <p:cNvPr id="4" name="Espaço Reservado para Texto 3"/>
          <p:cNvSpPr>
            <a:spLocks noGrp="1"/>
          </p:cNvSpPr>
          <p:nvPr>
            <p:ph type="body" sz="quarter" idx="14"/>
          </p:nvPr>
        </p:nvSpPr>
        <p:spPr>
          <a:xfrm>
            <a:off x="551787" y="511097"/>
            <a:ext cx="8808113" cy="605518"/>
          </a:xfrm>
        </p:spPr>
        <p:txBody>
          <a:bodyPr>
            <a:normAutofit/>
          </a:bodyPr>
          <a:lstStyle/>
          <a:p>
            <a:r>
              <a:rPr lang="pt-BR" sz="2000" b="1" dirty="0" smtClean="0">
                <a:solidFill>
                  <a:srgbClr val="0082BE"/>
                </a:solidFill>
              </a:rPr>
              <a:t>Planos de Saúde Privados</a:t>
            </a:r>
            <a:endParaRPr lang="pt-BR" sz="2000" b="1" dirty="0">
              <a:solidFill>
                <a:srgbClr val="0082BE"/>
              </a:solidFill>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955" y="3761763"/>
            <a:ext cx="2700338"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56988"/>
            <a:ext cx="61531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9E9F0763-8007-0A41-87B9-FD45AE2F064A}" type="slidenum">
              <a:rPr lang="en-US" smtClean="0"/>
              <a:pPr/>
              <a:t>9</a:t>
            </a:fld>
            <a:endParaRPr lang="en-US" dirty="0"/>
          </a:p>
        </p:txBody>
      </p:sp>
      <p:sp>
        <p:nvSpPr>
          <p:cNvPr id="4" name="Espaço Reservado para Texto 3"/>
          <p:cNvSpPr>
            <a:spLocks noGrp="1"/>
          </p:cNvSpPr>
          <p:nvPr>
            <p:ph type="body" sz="quarter" idx="14"/>
          </p:nvPr>
        </p:nvSpPr>
        <p:spPr/>
        <p:txBody>
          <a:bodyPr vert="horz" lIns="91440" tIns="45720" rIns="91440" bIns="45720" rtlCol="0">
            <a:normAutofit/>
          </a:bodyPr>
          <a:lstStyle/>
          <a:p>
            <a:r>
              <a:rPr lang="pt-BR" altLang="pt-BR" sz="2000" b="1" dirty="0" smtClean="0"/>
              <a:t>Principais “cases” da saúde antes da Lei 13.097/2015</a:t>
            </a:r>
            <a:endParaRPr lang="pt-BR" sz="2000"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1870075"/>
            <a:ext cx="87122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54" y="2204610"/>
            <a:ext cx="585788" cy="53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79" y="2876370"/>
            <a:ext cx="769938" cy="4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72" y="3407603"/>
            <a:ext cx="947738" cy="50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129" y="4244795"/>
            <a:ext cx="9874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700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PALETA SC">
      <a:dk1>
        <a:srgbClr val="00B4FF"/>
      </a:dk1>
      <a:lt1>
        <a:srgbClr val="FFFFFF"/>
      </a:lt1>
      <a:dk2>
        <a:srgbClr val="00B4FF"/>
      </a:dk2>
      <a:lt2>
        <a:srgbClr val="FFFFFF"/>
      </a:lt2>
      <a:accent1>
        <a:srgbClr val="0D6DB0"/>
      </a:accent1>
      <a:accent2>
        <a:srgbClr val="00B4FF"/>
      </a:accent2>
      <a:accent3>
        <a:srgbClr val="8A8A8A"/>
      </a:accent3>
      <a:accent4>
        <a:srgbClr val="2D2D2D"/>
      </a:accent4>
      <a:accent5>
        <a:srgbClr val="00B4FF"/>
      </a:accent5>
      <a:accent6>
        <a:srgbClr val="8A8A8A"/>
      </a:accent6>
      <a:hlink>
        <a:srgbClr val="2D2D2D"/>
      </a:hlink>
      <a:folHlink>
        <a:srgbClr val="0D6DB0"/>
      </a:folHlink>
    </a:clrScheme>
    <a:fontScheme name="Familia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150506_SC_Apresentacao_Institucional_V2-1.thmx</Template>
  <TotalTime>13238</TotalTime>
  <Words>2836</Words>
  <Application>Microsoft Office PowerPoint</Application>
  <PresentationFormat>Papel A4 (210 x 297 mm)</PresentationFormat>
  <Paragraphs>379</Paragraphs>
  <Slides>27</Slides>
  <Notes>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27</vt:i4>
      </vt:variant>
    </vt:vector>
  </HeadingPairs>
  <TitlesOfParts>
    <vt:vector size="38" baseType="lpstr">
      <vt:lpstr>ＭＳ Ｐゴシック</vt:lpstr>
      <vt:lpstr>ＭＳ Ｐゴシック</vt:lpstr>
      <vt:lpstr>Arial</vt:lpstr>
      <vt:lpstr>Calibri</vt:lpstr>
      <vt:lpstr>Cambria</vt:lpstr>
      <vt:lpstr>Times New Roman</vt:lpstr>
      <vt:lpstr>Trebuchet MS</vt:lpstr>
      <vt:lpstr>Verdana</vt:lpstr>
      <vt:lpstr>Wingdings</vt:lpstr>
      <vt:lpstr>ヒラギノ角ゴ Pro W3</vt:lpstr>
      <vt:lpstr>Template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Gini</dc:creator>
  <cp:lastModifiedBy>Daniella Borges</cp:lastModifiedBy>
  <cp:revision>547</cp:revision>
  <cp:lastPrinted>2015-05-22T18:41:08Z</cp:lastPrinted>
  <dcterms:created xsi:type="dcterms:W3CDTF">2015-04-01T18:33:53Z</dcterms:created>
  <dcterms:modified xsi:type="dcterms:W3CDTF">2015-09-18T21:22:56Z</dcterms:modified>
</cp:coreProperties>
</file>